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88" r:id="rId3"/>
    <p:sldId id="289" r:id="rId4"/>
    <p:sldId id="272" r:id="rId5"/>
    <p:sldId id="263" r:id="rId6"/>
    <p:sldId id="265" r:id="rId7"/>
    <p:sldId id="266" r:id="rId8"/>
    <p:sldId id="273" r:id="rId9"/>
    <p:sldId id="287" r:id="rId10"/>
    <p:sldId id="286" r:id="rId11"/>
    <p:sldId id="279" r:id="rId12"/>
    <p:sldId id="280" r:id="rId13"/>
    <p:sldId id="275" r:id="rId14"/>
    <p:sldId id="278" r:id="rId15"/>
    <p:sldId id="276" r:id="rId16"/>
    <p:sldId id="277" r:id="rId17"/>
    <p:sldId id="282" r:id="rId18"/>
    <p:sldId id="257" r:id="rId19"/>
    <p:sldId id="284"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16" userDrawn="1">
          <p15:clr>
            <a:srgbClr val="A4A3A4"/>
          </p15:clr>
        </p15:guide>
        <p15:guide id="2" pos="3840" userDrawn="1">
          <p15:clr>
            <a:srgbClr val="A4A3A4"/>
          </p15:clr>
        </p15:guide>
        <p15:guide id="3" orient="horz" pos="672" userDrawn="1">
          <p15:clr>
            <a:srgbClr val="A4A3A4"/>
          </p15:clr>
        </p15:guide>
        <p15:guide id="4" orient="horz" pos="1992" userDrawn="1">
          <p15:clr>
            <a:srgbClr val="A4A3A4"/>
          </p15:clr>
        </p15:guide>
        <p15:guide id="5" orient="horz" pos="3048" userDrawn="1">
          <p15:clr>
            <a:srgbClr val="A4A3A4"/>
          </p15:clr>
        </p15:guide>
        <p15:guide id="6" pos="6240" userDrawn="1">
          <p15:clr>
            <a:srgbClr val="A4A3A4"/>
          </p15:clr>
        </p15:guide>
        <p15:guide id="7" pos="75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595959"/>
    <a:srgbClr val="F6B917"/>
    <a:srgbClr val="FFC901"/>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6725" autoAdjust="0"/>
  </p:normalViewPr>
  <p:slideViewPr>
    <p:cSldViewPr snapToGrid="0">
      <p:cViewPr varScale="1">
        <p:scale>
          <a:sx n="84" d="100"/>
          <a:sy n="84" d="100"/>
        </p:scale>
        <p:origin x="1542" y="78"/>
      </p:cViewPr>
      <p:guideLst>
        <p:guide orient="horz" pos="2016"/>
        <p:guide pos="3840"/>
        <p:guide orient="horz" pos="672"/>
        <p:guide orient="horz" pos="1992"/>
        <p:guide orient="horz" pos="3048"/>
        <p:guide pos="6240"/>
        <p:guide pos="75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9AD296-8936-4D0E-B617-A34EDEAB84A3}" type="datetimeFigureOut">
              <a:rPr lang="en-US" smtClean="0"/>
              <a:t>3/2/2020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32E64-84EF-4A3A-ABFE-5D0548A9ABA3}" type="slidenum">
              <a:rPr lang="en-US" smtClean="0"/>
              <a:t>‹#›</a:t>
            </a:fld>
            <a:endParaRPr lang="en-US"/>
          </a:p>
        </p:txBody>
      </p:sp>
    </p:spTree>
    <p:extLst>
      <p:ext uri="{BB962C8B-B14F-4D97-AF65-F5344CB8AC3E}">
        <p14:creationId xmlns:p14="http://schemas.microsoft.com/office/powerpoint/2010/main" val="2141848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 I’m Charles, and I have been working a lot with the Geospatial Operations Support Team, or GOST, to develop something I am calling “</a:t>
            </a:r>
            <a:r>
              <a:rPr lang="en-US" dirty="0" err="1"/>
              <a:t>GOSTnets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first off, congratulations to you, the audience! For potentially making it through up to 14 lightning talks today. Truly electrifying! </a:t>
            </a:r>
          </a:p>
          <a:p>
            <a:r>
              <a:rPr lang="en-US" dirty="0"/>
              <a:t> </a:t>
            </a:r>
          </a:p>
        </p:txBody>
      </p:sp>
      <p:sp>
        <p:nvSpPr>
          <p:cNvPr id="4" name="Slide Number Placeholder 3"/>
          <p:cNvSpPr>
            <a:spLocks noGrp="1"/>
          </p:cNvSpPr>
          <p:nvPr>
            <p:ph type="sldNum" sz="quarter" idx="10"/>
          </p:nvPr>
        </p:nvSpPr>
        <p:spPr/>
        <p:txBody>
          <a:bodyPr/>
          <a:lstStyle/>
          <a:p>
            <a:fld id="{EEC32E64-84EF-4A3A-ABFE-5D0548A9ABA3}" type="slidenum">
              <a:rPr lang="en-US" smtClean="0"/>
              <a:t>1</a:t>
            </a:fld>
            <a:endParaRPr lang="en-US"/>
          </a:p>
        </p:txBody>
      </p:sp>
    </p:spTree>
    <p:extLst>
      <p:ext uri="{BB962C8B-B14F-4D97-AF65-F5344CB8AC3E}">
        <p14:creationId xmlns:p14="http://schemas.microsoft.com/office/powerpoint/2010/main" val="3818143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with this context that I was asked to estimate access to healthcare in Yemen. </a:t>
            </a:r>
          </a:p>
          <a:p>
            <a:endParaRPr lang="en-US" dirty="0"/>
          </a:p>
          <a:p>
            <a:r>
              <a:rPr lang="en-US" dirty="0"/>
              <a:t>How are you supposed to approach a problem like that, when no one has been able to go there for 3 years? Where do you get your data from?</a:t>
            </a:r>
          </a:p>
          <a:p>
            <a:endParaRPr lang="en-US" dirty="0"/>
          </a:p>
          <a:p>
            <a:r>
              <a:rPr lang="en-US" dirty="0"/>
              <a:t>Traditional tools like household surveys are out of the question. </a:t>
            </a:r>
          </a:p>
          <a:p>
            <a:endParaRPr lang="en-US" dirty="0"/>
          </a:p>
          <a:p>
            <a:r>
              <a:rPr lang="en-US" dirty="0"/>
              <a:t>The way forward lay in a combination of open data, remote sensing, and a whole lot of elbow-grease</a:t>
            </a:r>
          </a:p>
        </p:txBody>
      </p:sp>
      <p:sp>
        <p:nvSpPr>
          <p:cNvPr id="4" name="Slide Number Placeholder 3"/>
          <p:cNvSpPr>
            <a:spLocks noGrp="1"/>
          </p:cNvSpPr>
          <p:nvPr>
            <p:ph type="sldNum" sz="quarter" idx="10"/>
          </p:nvPr>
        </p:nvSpPr>
        <p:spPr/>
        <p:txBody>
          <a:bodyPr/>
          <a:lstStyle/>
          <a:p>
            <a:fld id="{EEC32E64-84EF-4A3A-ABFE-5D0548A9ABA3}" type="slidenum">
              <a:rPr lang="en-US" smtClean="0"/>
              <a:t>4</a:t>
            </a:fld>
            <a:endParaRPr lang="en-US"/>
          </a:p>
        </p:txBody>
      </p:sp>
    </p:spTree>
    <p:extLst>
      <p:ext uri="{BB962C8B-B14F-4D97-AF65-F5344CB8AC3E}">
        <p14:creationId xmlns:p14="http://schemas.microsoft.com/office/powerpoint/2010/main" val="96909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three blocks as up to date as possible, we were ready to calculate some estimates of accessibility, with the addition of one more ingredient. </a:t>
            </a:r>
          </a:p>
          <a:p>
            <a:endParaRPr lang="en-US" dirty="0"/>
          </a:p>
          <a:p>
            <a:r>
              <a:rPr lang="en-US" dirty="0"/>
              <a:t>I want to introduce you to the ‘special </a:t>
            </a:r>
            <a:r>
              <a:rPr lang="en-US" b="1" dirty="0"/>
              <a:t>sauce</a:t>
            </a:r>
            <a:r>
              <a:rPr lang="en-US" dirty="0"/>
              <a:t>’, developed by GOST, that takes these three data building blocks and makes them incredibly powerful. </a:t>
            </a:r>
          </a:p>
          <a:p>
            <a:endParaRPr lang="en-US" dirty="0"/>
          </a:p>
          <a:p>
            <a:r>
              <a:rPr lang="en-US" dirty="0"/>
              <a:t>For now, I am calling it </a:t>
            </a:r>
            <a:r>
              <a:rPr lang="en-US" dirty="0" err="1"/>
              <a:t>GOSTnets</a:t>
            </a:r>
            <a:r>
              <a:rPr lang="en-US" dirty="0"/>
              <a:t>. </a:t>
            </a:r>
          </a:p>
        </p:txBody>
      </p:sp>
      <p:sp>
        <p:nvSpPr>
          <p:cNvPr id="4" name="Slide Number Placeholder 3"/>
          <p:cNvSpPr>
            <a:spLocks noGrp="1"/>
          </p:cNvSpPr>
          <p:nvPr>
            <p:ph type="sldNum" sz="quarter" idx="10"/>
          </p:nvPr>
        </p:nvSpPr>
        <p:spPr/>
        <p:txBody>
          <a:bodyPr/>
          <a:lstStyle/>
          <a:p>
            <a:fld id="{EEC32E64-84EF-4A3A-ABFE-5D0548A9ABA3}" type="slidenum">
              <a:rPr lang="en-US" smtClean="0"/>
              <a:t>5</a:t>
            </a:fld>
            <a:endParaRPr lang="en-US"/>
          </a:p>
        </p:txBody>
      </p:sp>
    </p:spTree>
    <p:extLst>
      <p:ext uri="{BB962C8B-B14F-4D97-AF65-F5344CB8AC3E}">
        <p14:creationId xmlns:p14="http://schemas.microsoft.com/office/powerpoint/2010/main" val="21107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GOSTnets</a:t>
            </a:r>
            <a:r>
              <a:rPr lang="en-US" dirty="0"/>
              <a:t> is a python library designed to make calculating travel times easier that it has ever been before. </a:t>
            </a:r>
          </a:p>
          <a:p>
            <a:endParaRPr lang="en-US" dirty="0"/>
          </a:p>
          <a:p>
            <a:r>
              <a:rPr lang="en-US" dirty="0"/>
              <a:t>A lot of tools exist like this already: Google Maps, Apple Maps, OSRM, </a:t>
            </a:r>
            <a:r>
              <a:rPr lang="en-US" dirty="0" err="1"/>
              <a:t>Mapbox</a:t>
            </a:r>
            <a:r>
              <a:rPr lang="en-US" dirty="0"/>
              <a:t>... There are many of them, and they work well. However, it’s really hard to customize what they are doing. </a:t>
            </a:r>
          </a:p>
          <a:p>
            <a:endParaRPr lang="en-US" dirty="0"/>
          </a:p>
          <a:p>
            <a:r>
              <a:rPr lang="en-US" dirty="0"/>
              <a:t>What if you want to add in a Bridge that doesn’t exist yet to a road network, like the Padma bridge in Bangladesh?</a:t>
            </a:r>
          </a:p>
          <a:p>
            <a:r>
              <a:rPr lang="en-US" dirty="0"/>
              <a:t>What if you want to calculate travel times for a network where some roads have been flooded, like we did for Dar </a:t>
            </a:r>
            <a:r>
              <a:rPr lang="en-US" dirty="0" err="1"/>
              <a:t>es</a:t>
            </a:r>
            <a:r>
              <a:rPr lang="en-US" dirty="0"/>
              <a:t> Salaam?</a:t>
            </a:r>
          </a:p>
          <a:p>
            <a:r>
              <a:rPr lang="en-US" dirty="0"/>
              <a:t>What if you want to build in border crossing times to your travel time estimates, as we needed to do for the Western Balkans?</a:t>
            </a:r>
          </a:p>
          <a:p>
            <a:endParaRPr lang="en-US" dirty="0"/>
          </a:p>
          <a:p>
            <a:r>
              <a:rPr lang="en-US" dirty="0"/>
              <a:t>Well, off-the-shelf tools won’t help much with that. </a:t>
            </a:r>
          </a:p>
          <a:p>
            <a:endParaRPr lang="en-US" dirty="0"/>
          </a:p>
          <a:p>
            <a:r>
              <a:rPr lang="en-US" dirty="0"/>
              <a:t>But with </a:t>
            </a:r>
            <a:r>
              <a:rPr lang="en-US" dirty="0" err="1"/>
              <a:t>GOSTnets</a:t>
            </a:r>
            <a:r>
              <a:rPr lang="en-US" dirty="0"/>
              <a:t>, the entire process of building a network and modelling movement on it is transparent. We can see inside the proverbial ‘black box’, because we choose what we put in that box, and have defined how each element interacts. </a:t>
            </a:r>
          </a:p>
        </p:txBody>
      </p:sp>
      <p:sp>
        <p:nvSpPr>
          <p:cNvPr id="4" name="Slide Number Placeholder 3"/>
          <p:cNvSpPr>
            <a:spLocks noGrp="1"/>
          </p:cNvSpPr>
          <p:nvPr>
            <p:ph type="sldNum" sz="quarter" idx="10"/>
          </p:nvPr>
        </p:nvSpPr>
        <p:spPr/>
        <p:txBody>
          <a:bodyPr/>
          <a:lstStyle/>
          <a:p>
            <a:fld id="{EEC32E64-84EF-4A3A-ABFE-5D0548A9ABA3}" type="slidenum">
              <a:rPr lang="en-US" smtClean="0"/>
              <a:t>6</a:t>
            </a:fld>
            <a:endParaRPr lang="en-US"/>
          </a:p>
        </p:txBody>
      </p:sp>
    </p:spTree>
    <p:extLst>
      <p:ext uri="{BB962C8B-B14F-4D97-AF65-F5344CB8AC3E}">
        <p14:creationId xmlns:p14="http://schemas.microsoft.com/office/powerpoint/2010/main" val="1577503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put the hospitals data from Kent, and the cleaned up road network from Manal in the </a:t>
            </a:r>
            <a:r>
              <a:rPr lang="en-US" dirty="0" err="1"/>
              <a:t>GOSTnets</a:t>
            </a:r>
            <a:r>
              <a:rPr lang="en-US" dirty="0"/>
              <a:t> box, it generated these travel time thresholds, or isochrones, for Yemen. </a:t>
            </a:r>
          </a:p>
          <a:p>
            <a:endParaRPr lang="en-US" dirty="0"/>
          </a:p>
          <a:p>
            <a:r>
              <a:rPr lang="en-US" dirty="0"/>
              <a:t>When we intersect these with Andy’s population data, we find that only 44% of Yemen’s population lives within 30 minutes’ drive of a functioning hospital, and 68% within 1 hour.</a:t>
            </a:r>
          </a:p>
        </p:txBody>
      </p:sp>
      <p:sp>
        <p:nvSpPr>
          <p:cNvPr id="4" name="Slide Number Placeholder 3"/>
          <p:cNvSpPr>
            <a:spLocks noGrp="1"/>
          </p:cNvSpPr>
          <p:nvPr>
            <p:ph type="sldNum" sz="quarter" idx="10"/>
          </p:nvPr>
        </p:nvSpPr>
        <p:spPr/>
        <p:txBody>
          <a:bodyPr/>
          <a:lstStyle/>
          <a:p>
            <a:fld id="{EEC32E64-84EF-4A3A-ABFE-5D0548A9ABA3}" type="slidenum">
              <a:rPr lang="en-US" smtClean="0"/>
              <a:t>7</a:t>
            </a:fld>
            <a:endParaRPr lang="en-US"/>
          </a:p>
        </p:txBody>
      </p:sp>
    </p:spTree>
    <p:extLst>
      <p:ext uri="{BB962C8B-B14F-4D97-AF65-F5344CB8AC3E}">
        <p14:creationId xmlns:p14="http://schemas.microsoft.com/office/powerpoint/2010/main" val="3806165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0EB6-BA44-4EB1-AC3E-D40D361FF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5C7650-6728-4125-815A-55C6059AAA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F59B6F-F14F-4DB3-9198-769FA0630817}"/>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5" name="Footer Placeholder 4">
            <a:extLst>
              <a:ext uri="{FF2B5EF4-FFF2-40B4-BE49-F238E27FC236}">
                <a16:creationId xmlns:a16="http://schemas.microsoft.com/office/drawing/2014/main" id="{EB153E30-1C60-48E9-87DD-E4E6FE0D8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29DA9B-A3C1-4D78-8E48-24DE987FBF0F}"/>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424869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BB4C-A477-4CB1-A45A-2286831B1D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C14850-0462-4D37-98BE-4EE662150F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5080E8-8541-42E0-9EBC-B81B4DCD6CB7}"/>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5" name="Footer Placeholder 4">
            <a:extLst>
              <a:ext uri="{FF2B5EF4-FFF2-40B4-BE49-F238E27FC236}">
                <a16:creationId xmlns:a16="http://schemas.microsoft.com/office/drawing/2014/main" id="{442145C4-17C5-459D-B35C-F7D50A069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BC82A-52D7-4817-A125-F4FD6527D3C4}"/>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2486938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5D4099-B3E7-4851-AD9A-ACF3AFF4A6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174E93-49D7-4179-99FC-B1C52B0D4F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60D2-4906-4B5C-B9EA-EF99A96EFE11}"/>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5" name="Footer Placeholder 4">
            <a:extLst>
              <a:ext uri="{FF2B5EF4-FFF2-40B4-BE49-F238E27FC236}">
                <a16:creationId xmlns:a16="http://schemas.microsoft.com/office/drawing/2014/main" id="{A0833115-B25D-4945-9DAF-43CA824EC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CA225-A356-4DEC-BCDF-1B45EC632127}"/>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1777320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5881-7A31-48E0-9716-269E11DCB74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2B7B68E-53DA-406A-A95E-10C7C23AC5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A50260-CA73-41FD-9D8C-6BD43AD4998C}"/>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5" name="Footer Placeholder 4">
            <a:extLst>
              <a:ext uri="{FF2B5EF4-FFF2-40B4-BE49-F238E27FC236}">
                <a16:creationId xmlns:a16="http://schemas.microsoft.com/office/drawing/2014/main" id="{1A49F8C0-1106-4BE3-AE82-745273390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F7BCE-CA51-4F59-BB54-206811DD0F84}"/>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273232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1BA9-BD49-4863-A788-7D146FCCAD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C149CC-D4B3-462A-B592-04282D1614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25F6E9-CB24-4D2F-8505-6CD82C91888E}"/>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5" name="Footer Placeholder 4">
            <a:extLst>
              <a:ext uri="{FF2B5EF4-FFF2-40B4-BE49-F238E27FC236}">
                <a16:creationId xmlns:a16="http://schemas.microsoft.com/office/drawing/2014/main" id="{F8A09DB3-F56A-4C50-9ADB-12B18738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33979-4FDC-4D51-9D94-EC30AF5BD369}"/>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222073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1EE3-F2D9-48FB-870A-ED05A03AE1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4CE82C-93D7-408F-BD16-2BD4A53E0B3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C7B18C-D3F2-4BF7-AB47-938A91C7AF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776A24-2903-4F54-AB80-A2521ADF3DB7}"/>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6" name="Footer Placeholder 5">
            <a:extLst>
              <a:ext uri="{FF2B5EF4-FFF2-40B4-BE49-F238E27FC236}">
                <a16:creationId xmlns:a16="http://schemas.microsoft.com/office/drawing/2014/main" id="{16B7EAF0-221D-413F-BAFB-4E53BD01B5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AC91CA-1115-4023-AE1B-C8756B1521DF}"/>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2542244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3D89-7990-44FA-AB3F-AB674F3A20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35252E-5AC5-4584-ACD1-B598B9C05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A8EE36-E5D1-40B9-8789-5AFE4793D2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CCB879-99B3-4C56-80E7-53FE447A68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A18909-7712-4507-8D61-5E5E487C63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CEE510-E643-47F3-97DC-B568FC57E248}"/>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8" name="Footer Placeholder 7">
            <a:extLst>
              <a:ext uri="{FF2B5EF4-FFF2-40B4-BE49-F238E27FC236}">
                <a16:creationId xmlns:a16="http://schemas.microsoft.com/office/drawing/2014/main" id="{5F81BBD1-DBEA-44BE-8449-2E76DEFDB8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3952F1-67DE-4611-A25F-EB8F46261E67}"/>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2983722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A9F2-C984-4CF6-BE8F-700D56D251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02612B-11E4-4C50-87F1-6F0CB2C072A3}"/>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4" name="Footer Placeholder 3">
            <a:extLst>
              <a:ext uri="{FF2B5EF4-FFF2-40B4-BE49-F238E27FC236}">
                <a16:creationId xmlns:a16="http://schemas.microsoft.com/office/drawing/2014/main" id="{F2BF4D01-8A5A-4043-BDD2-C02C3072BB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D94807-579E-48CD-91B4-E8ED0CA1ACAB}"/>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198142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2286A3-2D8F-4396-BE55-44872607E0A5}"/>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3" name="Footer Placeholder 2">
            <a:extLst>
              <a:ext uri="{FF2B5EF4-FFF2-40B4-BE49-F238E27FC236}">
                <a16:creationId xmlns:a16="http://schemas.microsoft.com/office/drawing/2014/main" id="{A77CC07C-C724-48E2-A075-6CCCB72EDC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A7C2EF-49E5-44D5-863D-C76BC5ECC6C6}"/>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132249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C7BD-424E-4D72-86A5-8A7D242BB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E3E321-0B19-4939-A094-D8F76D1F2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2168D6-E1DD-439B-AA39-B0CDE0E74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002719-992F-4A36-9E44-DCB07897011B}"/>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6" name="Footer Placeholder 5">
            <a:extLst>
              <a:ext uri="{FF2B5EF4-FFF2-40B4-BE49-F238E27FC236}">
                <a16:creationId xmlns:a16="http://schemas.microsoft.com/office/drawing/2014/main" id="{592D80BB-7CE0-4743-8D9E-CA5C6F90A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28640-8BCC-4E4C-97A5-1AD73B2EDB16}"/>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4218839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5A877-79A8-444B-AD1C-5444D0D4E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19106B-41DF-467F-9B9A-2D685353E5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1EE23C-4E26-46A5-AFC8-309EA44FA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86CBEF-D7BD-42B2-8C80-2073C349E061}"/>
              </a:ext>
            </a:extLst>
          </p:cNvPr>
          <p:cNvSpPr>
            <a:spLocks noGrp="1"/>
          </p:cNvSpPr>
          <p:nvPr>
            <p:ph type="dt" sz="half" idx="10"/>
          </p:nvPr>
        </p:nvSpPr>
        <p:spPr/>
        <p:txBody>
          <a:bodyPr/>
          <a:lstStyle/>
          <a:p>
            <a:fld id="{3999CDCC-7BBA-489F-B491-FF490BB3583A}" type="datetimeFigureOut">
              <a:rPr lang="en-US" smtClean="0"/>
              <a:t>3/2/2020</a:t>
            </a:fld>
            <a:endParaRPr lang="en-US"/>
          </a:p>
        </p:txBody>
      </p:sp>
      <p:sp>
        <p:nvSpPr>
          <p:cNvPr id="6" name="Footer Placeholder 5">
            <a:extLst>
              <a:ext uri="{FF2B5EF4-FFF2-40B4-BE49-F238E27FC236}">
                <a16:creationId xmlns:a16="http://schemas.microsoft.com/office/drawing/2014/main" id="{D953B5B0-9EE1-4FE7-BD2A-413779B077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DF4EB8-4A84-4D0E-86F8-0A83297A4E89}"/>
              </a:ext>
            </a:extLst>
          </p:cNvPr>
          <p:cNvSpPr>
            <a:spLocks noGrp="1"/>
          </p:cNvSpPr>
          <p:nvPr>
            <p:ph type="sldNum" sz="quarter" idx="12"/>
          </p:nvPr>
        </p:nvSpPr>
        <p:spPr/>
        <p:txBody>
          <a:bodyPr/>
          <a:lstStyle/>
          <a:p>
            <a:fld id="{6D55D430-8053-49E5-85EC-3C81FBE637B8}" type="slidenum">
              <a:rPr lang="en-US" smtClean="0"/>
              <a:t>‹#›</a:t>
            </a:fld>
            <a:endParaRPr lang="en-US"/>
          </a:p>
        </p:txBody>
      </p:sp>
    </p:spTree>
    <p:extLst>
      <p:ext uri="{BB962C8B-B14F-4D97-AF65-F5344CB8AC3E}">
        <p14:creationId xmlns:p14="http://schemas.microsoft.com/office/powerpoint/2010/main" val="269325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D3445-E339-40A5-9C89-C7922AB43D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5520927-1FCE-4551-B31A-FF6F4FB2B7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0F35E-A627-4B72-89CF-555FF7C82C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99CDCC-7BBA-489F-B491-FF490BB3583A}" type="datetimeFigureOut">
              <a:rPr lang="en-US" smtClean="0"/>
              <a:t>3/2/2020</a:t>
            </a:fld>
            <a:endParaRPr lang="en-US"/>
          </a:p>
        </p:txBody>
      </p:sp>
      <p:sp>
        <p:nvSpPr>
          <p:cNvPr id="5" name="Footer Placeholder 4">
            <a:extLst>
              <a:ext uri="{FF2B5EF4-FFF2-40B4-BE49-F238E27FC236}">
                <a16:creationId xmlns:a16="http://schemas.microsoft.com/office/drawing/2014/main" id="{FFC5C71F-BBDE-438D-87DD-94F7FAFD5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CED206-A96E-439C-BC89-D7EE46E373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55D430-8053-49E5-85EC-3C81FBE637B8}" type="slidenum">
              <a:rPr lang="en-US" smtClean="0"/>
              <a:t>‹#›</a:t>
            </a:fld>
            <a:endParaRPr lang="en-US"/>
          </a:p>
        </p:txBody>
      </p:sp>
    </p:spTree>
    <p:extLst>
      <p:ext uri="{BB962C8B-B14F-4D97-AF65-F5344CB8AC3E}">
        <p14:creationId xmlns:p14="http://schemas.microsoft.com/office/powerpoint/2010/main" val="3174919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worldbank/GOST_PublicGoods/tree/master/GOSTNets/Notebook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F8557-2967-40DC-9DA1-D1F1B684488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770" t="34758" r="27185" b="14293"/>
          <a:stretch/>
        </p:blipFill>
        <p:spPr>
          <a:xfrm>
            <a:off x="1" y="-1"/>
            <a:ext cx="12192000" cy="6857999"/>
          </a:xfrm>
          <a:prstGeom prst="rect">
            <a:avLst/>
          </a:prstGeom>
        </p:spPr>
      </p:pic>
      <p:sp>
        <p:nvSpPr>
          <p:cNvPr id="6" name="Rectangle 5">
            <a:extLst>
              <a:ext uri="{FF2B5EF4-FFF2-40B4-BE49-F238E27FC236}">
                <a16:creationId xmlns:a16="http://schemas.microsoft.com/office/drawing/2014/main" id="{A5A5A6A4-4735-47C6-9F17-C8CCD47208CE}"/>
              </a:ext>
            </a:extLst>
          </p:cNvPr>
          <p:cNvSpPr/>
          <p:nvPr/>
        </p:nvSpPr>
        <p:spPr>
          <a:xfrm>
            <a:off x="0" y="0"/>
            <a:ext cx="12191999" cy="6858000"/>
          </a:xfrm>
          <a:prstGeom prst="rect">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09FC5D-1E79-44F4-B0AE-F6F3F62CF718}"/>
              </a:ext>
            </a:extLst>
          </p:cNvPr>
          <p:cNvSpPr/>
          <p:nvPr/>
        </p:nvSpPr>
        <p:spPr>
          <a:xfrm>
            <a:off x="0" y="5173889"/>
            <a:ext cx="12192000" cy="6458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dirty="0" err="1">
                <a:solidFill>
                  <a:srgbClr val="FFC901"/>
                </a:solidFill>
                <a:latin typeface="+mj-lt"/>
                <a:cs typeface="Arial" panose="020B0604020202020204" pitchFamily="34" charset="0"/>
              </a:rPr>
              <a:t>GOSTnets</a:t>
            </a:r>
            <a:r>
              <a:rPr lang="en-US" sz="3200" b="1" dirty="0">
                <a:latin typeface="+mj-lt"/>
                <a:cs typeface="Arial" panose="020B0604020202020204" pitchFamily="34" charset="0"/>
              </a:rPr>
              <a:t> |</a:t>
            </a:r>
            <a:r>
              <a:rPr lang="en-US" sz="3200" dirty="0">
                <a:latin typeface="+mj-lt"/>
                <a:cs typeface="Arial" panose="020B0604020202020204" pitchFamily="34" charset="0"/>
              </a:rPr>
              <a:t> </a:t>
            </a:r>
            <a:r>
              <a:rPr lang="en-US" sz="3200" dirty="0">
                <a:latin typeface="+mj-lt"/>
              </a:rPr>
              <a:t>Tutorial – February 25</a:t>
            </a:r>
            <a:r>
              <a:rPr lang="en-US" sz="3200" baseline="30000" dirty="0">
                <a:latin typeface="+mj-lt"/>
              </a:rPr>
              <a:t>th</a:t>
            </a:r>
            <a:r>
              <a:rPr lang="en-US" sz="3200" dirty="0">
                <a:latin typeface="+mj-lt"/>
              </a:rPr>
              <a:t> and 26</a:t>
            </a:r>
            <a:r>
              <a:rPr lang="en-US" sz="3200" baseline="30000" dirty="0">
                <a:latin typeface="+mj-lt"/>
              </a:rPr>
              <a:t>th</a:t>
            </a:r>
            <a:r>
              <a:rPr lang="en-US" sz="3200" dirty="0">
                <a:latin typeface="+mj-lt"/>
              </a:rPr>
              <a:t> 2020</a:t>
            </a:r>
            <a:endParaRPr lang="en-US" sz="3200" dirty="0">
              <a:latin typeface="+mj-lt"/>
              <a:cs typeface="Arial" panose="020B0604020202020204" pitchFamily="34" charset="0"/>
            </a:endParaRPr>
          </a:p>
        </p:txBody>
      </p:sp>
    </p:spTree>
    <p:extLst>
      <p:ext uri="{BB962C8B-B14F-4D97-AF65-F5344CB8AC3E}">
        <p14:creationId xmlns:p14="http://schemas.microsoft.com/office/powerpoint/2010/main" val="1871447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97AC12-94EC-4202-BF30-C6AC89EA0B6B}"/>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E29404-5906-4D6E-B061-9E5644546D20}"/>
              </a:ext>
            </a:extLst>
          </p:cNvPr>
          <p:cNvSpPr>
            <a:spLocks noGrp="1"/>
          </p:cNvSpPr>
          <p:nvPr>
            <p:ph type="title"/>
          </p:nvPr>
        </p:nvSpPr>
        <p:spPr/>
        <p:txBody>
          <a:bodyPr>
            <a:normAutofit/>
          </a:bodyPr>
          <a:lstStyle/>
          <a:p>
            <a:r>
              <a:rPr lang="en-US" dirty="0">
                <a:solidFill>
                  <a:srgbClr val="CDCDCD"/>
                </a:solidFill>
              </a:rPr>
              <a:t>But what is a graph?!?!?!!?</a:t>
            </a:r>
          </a:p>
        </p:txBody>
      </p:sp>
      <p:sp>
        <p:nvSpPr>
          <p:cNvPr id="3" name="Content Placeholder 2">
            <a:extLst>
              <a:ext uri="{FF2B5EF4-FFF2-40B4-BE49-F238E27FC236}">
                <a16:creationId xmlns:a16="http://schemas.microsoft.com/office/drawing/2014/main" id="{96211831-8CA2-4928-9441-76776F090FCD}"/>
              </a:ext>
            </a:extLst>
          </p:cNvPr>
          <p:cNvSpPr>
            <a:spLocks noGrp="1"/>
          </p:cNvSpPr>
          <p:nvPr>
            <p:ph idx="1"/>
          </p:nvPr>
        </p:nvSpPr>
        <p:spPr>
          <a:xfrm>
            <a:off x="838200" y="1625599"/>
            <a:ext cx="10515600" cy="4351338"/>
          </a:xfrm>
        </p:spPr>
        <p:txBody>
          <a:bodyPr/>
          <a:lstStyle/>
          <a:p>
            <a:r>
              <a:rPr lang="en-US" dirty="0">
                <a:solidFill>
                  <a:srgbClr val="CDCDCD"/>
                </a:solidFill>
              </a:rPr>
              <a:t>A graph is composed of nodes (points) and edges (lines that connect points). </a:t>
            </a:r>
          </a:p>
          <a:p>
            <a:r>
              <a:rPr lang="en-US" dirty="0">
                <a:solidFill>
                  <a:srgbClr val="CDCDCD"/>
                </a:solidFill>
              </a:rPr>
              <a:t>A road network can be visualized as a collection of nodes (junctions) and edges (roads between junctions)</a:t>
            </a:r>
          </a:p>
          <a:p>
            <a:r>
              <a:rPr lang="en-US" dirty="0">
                <a:solidFill>
                  <a:srgbClr val="CDCDCD"/>
                </a:solidFill>
              </a:rPr>
              <a:t>Nodes and edges have associated properties, stored in a data dictionary</a:t>
            </a:r>
          </a:p>
        </p:txBody>
      </p:sp>
      <p:cxnSp>
        <p:nvCxnSpPr>
          <p:cNvPr id="9" name="Straight Connector 8">
            <a:extLst>
              <a:ext uri="{FF2B5EF4-FFF2-40B4-BE49-F238E27FC236}">
                <a16:creationId xmlns:a16="http://schemas.microsoft.com/office/drawing/2014/main" id="{D2394260-2E21-4D9B-BB55-CFADF5664410}"/>
              </a:ext>
            </a:extLst>
          </p:cNvPr>
          <p:cNvCxnSpPr>
            <a:cxnSpLocks/>
          </p:cNvCxnSpPr>
          <p:nvPr/>
        </p:nvCxnSpPr>
        <p:spPr>
          <a:xfrm flipV="1">
            <a:off x="3792849" y="4732962"/>
            <a:ext cx="1293501" cy="1277961"/>
          </a:xfrm>
          <a:prstGeom prst="line">
            <a:avLst/>
          </a:prstGeom>
          <a:ln w="57150">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9187D0-A32E-45D1-9D10-DB8861602AB0}"/>
              </a:ext>
            </a:extLst>
          </p:cNvPr>
          <p:cNvCxnSpPr>
            <a:cxnSpLocks/>
          </p:cNvCxnSpPr>
          <p:nvPr/>
        </p:nvCxnSpPr>
        <p:spPr>
          <a:xfrm>
            <a:off x="5099050" y="4732962"/>
            <a:ext cx="2381250" cy="1070938"/>
          </a:xfrm>
          <a:prstGeom prst="line">
            <a:avLst/>
          </a:prstGeom>
          <a:ln w="57150">
            <a:solidFill>
              <a:srgbClr val="CDCDCD"/>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77F20DDF-862C-49BB-8B58-D0ACC86924FD}"/>
              </a:ext>
            </a:extLst>
          </p:cNvPr>
          <p:cNvSpPr/>
          <p:nvPr/>
        </p:nvSpPr>
        <p:spPr>
          <a:xfrm>
            <a:off x="3623522" y="5884068"/>
            <a:ext cx="355600" cy="355600"/>
          </a:xfrm>
          <a:prstGeom prst="ellipse">
            <a:avLst/>
          </a:prstGeom>
          <a:solidFill>
            <a:srgbClr val="CDCDCD"/>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BFB6FDA-9953-421F-82E8-06DF83B9208D}"/>
              </a:ext>
            </a:extLst>
          </p:cNvPr>
          <p:cNvSpPr/>
          <p:nvPr/>
        </p:nvSpPr>
        <p:spPr>
          <a:xfrm>
            <a:off x="4939024" y="4555162"/>
            <a:ext cx="355600" cy="355600"/>
          </a:xfrm>
          <a:prstGeom prst="ellipse">
            <a:avLst/>
          </a:prstGeom>
          <a:solidFill>
            <a:srgbClr val="CDCDCD"/>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947C3CD-A930-4CD9-A2E4-8FF289E279B6}"/>
              </a:ext>
            </a:extLst>
          </p:cNvPr>
          <p:cNvSpPr/>
          <p:nvPr/>
        </p:nvSpPr>
        <p:spPr>
          <a:xfrm>
            <a:off x="7302500" y="5621337"/>
            <a:ext cx="355600" cy="355600"/>
          </a:xfrm>
          <a:prstGeom prst="ellipse">
            <a:avLst/>
          </a:prstGeom>
          <a:solidFill>
            <a:srgbClr val="CDCDCD"/>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601A637-71CB-4F6D-BA67-ECE44CA9D44E}"/>
              </a:ext>
            </a:extLst>
          </p:cNvPr>
          <p:cNvSpPr txBox="1"/>
          <p:nvPr/>
        </p:nvSpPr>
        <p:spPr>
          <a:xfrm>
            <a:off x="8672477" y="4354323"/>
            <a:ext cx="1850198" cy="2185214"/>
          </a:xfrm>
          <a:prstGeom prst="rect">
            <a:avLst/>
          </a:prstGeom>
          <a:noFill/>
        </p:spPr>
        <p:txBody>
          <a:bodyPr wrap="square" rtlCol="0">
            <a:spAutoFit/>
          </a:bodyPr>
          <a:lstStyle/>
          <a:p>
            <a:r>
              <a:rPr lang="en-US" sz="2800" b="1" dirty="0">
                <a:solidFill>
                  <a:srgbClr val="CDCDCD"/>
                </a:solidFill>
              </a:rPr>
              <a:t>(u, v, data)</a:t>
            </a:r>
          </a:p>
          <a:p>
            <a:r>
              <a:rPr lang="en-US" i="1" dirty="0">
                <a:solidFill>
                  <a:srgbClr val="CDCDCD"/>
                </a:solidFill>
              </a:rPr>
              <a:t>where</a:t>
            </a:r>
            <a:r>
              <a:rPr lang="en-US" dirty="0">
                <a:solidFill>
                  <a:srgbClr val="CDCDCD"/>
                </a:solidFill>
              </a:rPr>
              <a:t> </a:t>
            </a:r>
          </a:p>
          <a:p>
            <a:r>
              <a:rPr lang="en-US" dirty="0">
                <a:solidFill>
                  <a:srgbClr val="CDCDCD"/>
                </a:solidFill>
              </a:rPr>
              <a:t>data = {</a:t>
            </a:r>
          </a:p>
          <a:p>
            <a:r>
              <a:rPr lang="en-US" dirty="0">
                <a:solidFill>
                  <a:srgbClr val="CDCDCD"/>
                </a:solidFill>
              </a:rPr>
              <a:t>‘geometry’:….,</a:t>
            </a:r>
          </a:p>
          <a:p>
            <a:r>
              <a:rPr lang="en-US" dirty="0">
                <a:solidFill>
                  <a:srgbClr val="CDCDCD"/>
                </a:solidFill>
              </a:rPr>
              <a:t>‘length’:…,</a:t>
            </a:r>
          </a:p>
          <a:p>
            <a:r>
              <a:rPr lang="en-US" dirty="0">
                <a:solidFill>
                  <a:srgbClr val="CDCDCD"/>
                </a:solidFill>
              </a:rPr>
              <a:t>‘</a:t>
            </a:r>
            <a:r>
              <a:rPr lang="en-US" dirty="0" err="1">
                <a:solidFill>
                  <a:srgbClr val="CDCDCD"/>
                </a:solidFill>
              </a:rPr>
              <a:t>infra_type</a:t>
            </a:r>
            <a:r>
              <a:rPr lang="en-US" dirty="0">
                <a:solidFill>
                  <a:srgbClr val="CDCDCD"/>
                </a:solidFill>
              </a:rPr>
              <a:t>’,…,</a:t>
            </a:r>
          </a:p>
          <a:p>
            <a:r>
              <a:rPr lang="en-US" dirty="0">
                <a:solidFill>
                  <a:srgbClr val="CDCDCD"/>
                </a:solidFill>
              </a:rPr>
              <a:t>‘speed’:…}</a:t>
            </a:r>
          </a:p>
        </p:txBody>
      </p:sp>
      <p:sp>
        <p:nvSpPr>
          <p:cNvPr id="18" name="Arc 17">
            <a:extLst>
              <a:ext uri="{FF2B5EF4-FFF2-40B4-BE49-F238E27FC236}">
                <a16:creationId xmlns:a16="http://schemas.microsoft.com/office/drawing/2014/main" id="{021ABAF0-3105-4F7B-B277-848AE270E16D}"/>
              </a:ext>
            </a:extLst>
          </p:cNvPr>
          <p:cNvSpPr/>
          <p:nvPr/>
        </p:nvSpPr>
        <p:spPr>
          <a:xfrm rot="20666546">
            <a:off x="5865148" y="4680879"/>
            <a:ext cx="2940722" cy="953144"/>
          </a:xfrm>
          <a:prstGeom prst="arc">
            <a:avLst>
              <a:gd name="adj1" fmla="val 12039377"/>
              <a:gd name="adj2" fmla="val 21084983"/>
            </a:avLst>
          </a:prstGeom>
          <a:ln w="15875">
            <a:solidFill>
              <a:srgbClr val="CDCDCD"/>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0885A335-7E9E-42EC-9367-11122C862E20}"/>
              </a:ext>
            </a:extLst>
          </p:cNvPr>
          <p:cNvSpPr txBox="1"/>
          <p:nvPr/>
        </p:nvSpPr>
        <p:spPr>
          <a:xfrm>
            <a:off x="1162770" y="4555242"/>
            <a:ext cx="2033623" cy="1631216"/>
          </a:xfrm>
          <a:prstGeom prst="rect">
            <a:avLst/>
          </a:prstGeom>
          <a:noFill/>
        </p:spPr>
        <p:txBody>
          <a:bodyPr wrap="square" rtlCol="0">
            <a:spAutoFit/>
          </a:bodyPr>
          <a:lstStyle/>
          <a:p>
            <a:r>
              <a:rPr lang="en-US" sz="2800" b="1" dirty="0">
                <a:solidFill>
                  <a:srgbClr val="CDCDCD"/>
                </a:solidFill>
              </a:rPr>
              <a:t>(u, data)</a:t>
            </a:r>
          </a:p>
          <a:p>
            <a:r>
              <a:rPr lang="en-US" i="1" dirty="0">
                <a:solidFill>
                  <a:srgbClr val="CDCDCD"/>
                </a:solidFill>
              </a:rPr>
              <a:t>where</a:t>
            </a:r>
            <a:r>
              <a:rPr lang="en-US" dirty="0">
                <a:solidFill>
                  <a:srgbClr val="CDCDCD"/>
                </a:solidFill>
              </a:rPr>
              <a:t> </a:t>
            </a:r>
          </a:p>
          <a:p>
            <a:r>
              <a:rPr lang="en-US" dirty="0">
                <a:solidFill>
                  <a:srgbClr val="CDCDCD"/>
                </a:solidFill>
              </a:rPr>
              <a:t>data = {</a:t>
            </a:r>
          </a:p>
          <a:p>
            <a:r>
              <a:rPr lang="en-US" dirty="0">
                <a:solidFill>
                  <a:srgbClr val="CDCDCD"/>
                </a:solidFill>
              </a:rPr>
              <a:t>‘</a:t>
            </a:r>
            <a:r>
              <a:rPr lang="en-US" dirty="0" err="1">
                <a:solidFill>
                  <a:srgbClr val="CDCDCD"/>
                </a:solidFill>
              </a:rPr>
              <a:t>junction_type</a:t>
            </a:r>
            <a:r>
              <a:rPr lang="en-US" dirty="0">
                <a:solidFill>
                  <a:srgbClr val="CDCDCD"/>
                </a:solidFill>
              </a:rPr>
              <a:t>’:….,</a:t>
            </a:r>
          </a:p>
          <a:p>
            <a:r>
              <a:rPr lang="en-US" dirty="0">
                <a:solidFill>
                  <a:srgbClr val="CDCDCD"/>
                </a:solidFill>
              </a:rPr>
              <a:t>‘property_2’:…}</a:t>
            </a:r>
          </a:p>
        </p:txBody>
      </p:sp>
      <p:sp>
        <p:nvSpPr>
          <p:cNvPr id="20" name="Arc 19">
            <a:extLst>
              <a:ext uri="{FF2B5EF4-FFF2-40B4-BE49-F238E27FC236}">
                <a16:creationId xmlns:a16="http://schemas.microsoft.com/office/drawing/2014/main" id="{C7AE1C6C-3AEE-42D1-9B71-585B6CD351BF}"/>
              </a:ext>
            </a:extLst>
          </p:cNvPr>
          <p:cNvSpPr/>
          <p:nvPr/>
        </p:nvSpPr>
        <p:spPr>
          <a:xfrm rot="20190216" flipH="1">
            <a:off x="1296341" y="4539779"/>
            <a:ext cx="4079028" cy="2519181"/>
          </a:xfrm>
          <a:prstGeom prst="arc">
            <a:avLst>
              <a:gd name="adj1" fmla="val 11662672"/>
              <a:gd name="adj2" fmla="val 16930260"/>
            </a:avLst>
          </a:prstGeom>
          <a:ln w="15875">
            <a:solidFill>
              <a:srgbClr val="CDCDCD"/>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E789A1A9-0E44-4025-9EC9-9F9C73134FA8}"/>
              </a:ext>
            </a:extLst>
          </p:cNvPr>
          <p:cNvSpPr txBox="1"/>
          <p:nvPr/>
        </p:nvSpPr>
        <p:spPr>
          <a:xfrm>
            <a:off x="4913292" y="4051925"/>
            <a:ext cx="1850198" cy="523220"/>
          </a:xfrm>
          <a:prstGeom prst="rect">
            <a:avLst/>
          </a:prstGeom>
          <a:noFill/>
        </p:spPr>
        <p:txBody>
          <a:bodyPr wrap="square" rtlCol="0">
            <a:spAutoFit/>
          </a:bodyPr>
          <a:lstStyle/>
          <a:p>
            <a:r>
              <a:rPr lang="en-US" sz="2800" b="1" dirty="0">
                <a:solidFill>
                  <a:srgbClr val="CDCDCD"/>
                </a:solidFill>
              </a:rPr>
              <a:t>u</a:t>
            </a:r>
            <a:endParaRPr lang="en-US" dirty="0">
              <a:solidFill>
                <a:srgbClr val="CDCDCD"/>
              </a:solidFill>
            </a:endParaRPr>
          </a:p>
        </p:txBody>
      </p:sp>
      <p:sp>
        <p:nvSpPr>
          <p:cNvPr id="22" name="TextBox 21">
            <a:extLst>
              <a:ext uri="{FF2B5EF4-FFF2-40B4-BE49-F238E27FC236}">
                <a16:creationId xmlns:a16="http://schemas.microsoft.com/office/drawing/2014/main" id="{DA5B30A5-CE8E-4150-B08E-D763DEA5EF19}"/>
              </a:ext>
            </a:extLst>
          </p:cNvPr>
          <p:cNvSpPr txBox="1"/>
          <p:nvPr/>
        </p:nvSpPr>
        <p:spPr>
          <a:xfrm>
            <a:off x="7289367" y="5129981"/>
            <a:ext cx="1850198" cy="523220"/>
          </a:xfrm>
          <a:prstGeom prst="rect">
            <a:avLst/>
          </a:prstGeom>
          <a:noFill/>
        </p:spPr>
        <p:txBody>
          <a:bodyPr wrap="square" rtlCol="0">
            <a:spAutoFit/>
          </a:bodyPr>
          <a:lstStyle/>
          <a:p>
            <a:r>
              <a:rPr lang="en-US" sz="2800" b="1" dirty="0">
                <a:solidFill>
                  <a:srgbClr val="CDCDCD"/>
                </a:solidFill>
              </a:rPr>
              <a:t>v</a:t>
            </a:r>
            <a:endParaRPr lang="en-US" dirty="0">
              <a:solidFill>
                <a:srgbClr val="CDCDCD"/>
              </a:solidFill>
            </a:endParaRPr>
          </a:p>
        </p:txBody>
      </p:sp>
    </p:spTree>
    <p:extLst>
      <p:ext uri="{BB962C8B-B14F-4D97-AF65-F5344CB8AC3E}">
        <p14:creationId xmlns:p14="http://schemas.microsoft.com/office/powerpoint/2010/main" val="235493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5A0481-6BDA-4E5E-BD12-ED7878D42E66}"/>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85AEA32-A1CD-4D26-96DA-29595F66F1FD}"/>
              </a:ext>
            </a:extLst>
          </p:cNvPr>
          <p:cNvSpPr>
            <a:spLocks noGrp="1"/>
          </p:cNvSpPr>
          <p:nvPr>
            <p:ph idx="1"/>
          </p:nvPr>
        </p:nvSpPr>
        <p:spPr>
          <a:xfrm>
            <a:off x="838200" y="2607275"/>
            <a:ext cx="10515600" cy="3569687"/>
          </a:xfrm>
        </p:spPr>
        <p:txBody>
          <a:bodyPr>
            <a:normAutofit fontScale="92500"/>
          </a:bodyPr>
          <a:lstStyle/>
          <a:p>
            <a:pPr marL="0" indent="0" algn="ctr">
              <a:buNone/>
            </a:pPr>
            <a:r>
              <a:rPr lang="en-US" sz="8000" dirty="0">
                <a:solidFill>
                  <a:srgbClr val="CDCDCD"/>
                </a:solidFill>
              </a:rPr>
              <a:t>INSTALL </a:t>
            </a:r>
            <a:r>
              <a:rPr lang="en-US" sz="8000" dirty="0" err="1">
                <a:solidFill>
                  <a:srgbClr val="CDCDCD"/>
                </a:solidFill>
              </a:rPr>
              <a:t>GOSTnets</a:t>
            </a:r>
            <a:endParaRPr lang="en-US" sz="8000" dirty="0">
              <a:solidFill>
                <a:srgbClr val="CDCDCD"/>
              </a:solidFill>
            </a:endParaRPr>
          </a:p>
          <a:p>
            <a:pPr marL="0" indent="0" algn="ctr">
              <a:buNone/>
            </a:pPr>
            <a:endParaRPr lang="en-US" sz="8000" dirty="0">
              <a:solidFill>
                <a:srgbClr val="CDCDCD"/>
              </a:solidFill>
            </a:endParaRPr>
          </a:p>
          <a:p>
            <a:pPr marL="0" indent="0" algn="ctr">
              <a:buNone/>
            </a:pPr>
            <a:r>
              <a:rPr lang="en-US" sz="6500" dirty="0">
                <a:solidFill>
                  <a:srgbClr val="CDCDCD"/>
                </a:solidFill>
              </a:rPr>
              <a:t>Github.org/</a:t>
            </a:r>
            <a:r>
              <a:rPr lang="en-US" sz="6500" dirty="0" err="1">
                <a:solidFill>
                  <a:srgbClr val="CDCDCD"/>
                </a:solidFill>
              </a:rPr>
              <a:t>worldbank</a:t>
            </a:r>
            <a:r>
              <a:rPr lang="en-US" sz="6500" dirty="0">
                <a:solidFill>
                  <a:srgbClr val="CDCDCD"/>
                </a:solidFill>
              </a:rPr>
              <a:t>/</a:t>
            </a:r>
            <a:r>
              <a:rPr lang="en-US" sz="6500" dirty="0" err="1">
                <a:solidFill>
                  <a:srgbClr val="CDCDCD"/>
                </a:solidFill>
              </a:rPr>
              <a:t>GOSTnets</a:t>
            </a:r>
            <a:endParaRPr lang="en-US" sz="6500" dirty="0">
              <a:solidFill>
                <a:srgbClr val="CDCDCD"/>
              </a:solidFill>
            </a:endParaRPr>
          </a:p>
        </p:txBody>
      </p:sp>
    </p:spTree>
    <p:extLst>
      <p:ext uri="{BB962C8B-B14F-4D97-AF65-F5344CB8AC3E}">
        <p14:creationId xmlns:p14="http://schemas.microsoft.com/office/powerpoint/2010/main" val="3585377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474A6D-5084-4C24-91F1-7C7AFC4CB12E}"/>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112AEB-70F0-4482-9FF4-38DEE034DF6A}"/>
              </a:ext>
            </a:extLst>
          </p:cNvPr>
          <p:cNvSpPr>
            <a:spLocks noGrp="1"/>
          </p:cNvSpPr>
          <p:nvPr>
            <p:ph type="title"/>
          </p:nvPr>
        </p:nvSpPr>
        <p:spPr>
          <a:xfrm>
            <a:off x="831850" y="3221038"/>
            <a:ext cx="10515600" cy="2852737"/>
          </a:xfrm>
        </p:spPr>
        <p:txBody>
          <a:bodyPr/>
          <a:lstStyle/>
          <a:p>
            <a:r>
              <a:rPr lang="en-US" dirty="0">
                <a:solidFill>
                  <a:srgbClr val="CDCDCD"/>
                </a:solidFill>
              </a:rPr>
              <a:t>Simple Network Analysis with </a:t>
            </a:r>
            <a:r>
              <a:rPr lang="en-US" dirty="0" err="1">
                <a:solidFill>
                  <a:srgbClr val="CDCDCD"/>
                </a:solidFill>
              </a:rPr>
              <a:t>GOSTnets</a:t>
            </a:r>
            <a:r>
              <a:rPr lang="en-US" dirty="0">
                <a:solidFill>
                  <a:srgbClr val="CDCDCD"/>
                </a:solidFill>
              </a:rPr>
              <a:t> and OSM</a:t>
            </a:r>
          </a:p>
        </p:txBody>
      </p:sp>
      <p:pic>
        <p:nvPicPr>
          <p:cNvPr id="6" name="Picture 5">
            <a:extLst>
              <a:ext uri="{FF2B5EF4-FFF2-40B4-BE49-F238E27FC236}">
                <a16:creationId xmlns:a16="http://schemas.microsoft.com/office/drawing/2014/main" id="{E8E3525D-85DE-4F5F-A034-B0C846094FFE}"/>
              </a:ext>
            </a:extLst>
          </p:cNvPr>
          <p:cNvPicPr>
            <a:picLocks noChangeAspect="1"/>
          </p:cNvPicPr>
          <p:nvPr/>
        </p:nvPicPr>
        <p:blipFill rotWithShape="1">
          <a:blip r:embed="rId2">
            <a:extLst>
              <a:ext uri="{28A0092B-C50C-407E-A947-70E740481C1C}">
                <a14:useLocalDpi xmlns:a14="http://schemas.microsoft.com/office/drawing/2010/main" val="0"/>
              </a:ext>
            </a:extLst>
          </a:blip>
          <a:srcRect l="4845" t="28333" r="1272" b="16111"/>
          <a:stretch/>
        </p:blipFill>
        <p:spPr>
          <a:xfrm>
            <a:off x="0" y="-1066800"/>
            <a:ext cx="12192000" cy="5101270"/>
          </a:xfrm>
          <a:prstGeom prst="rect">
            <a:avLst/>
          </a:prstGeom>
        </p:spPr>
      </p:pic>
    </p:spTree>
    <p:extLst>
      <p:ext uri="{BB962C8B-B14F-4D97-AF65-F5344CB8AC3E}">
        <p14:creationId xmlns:p14="http://schemas.microsoft.com/office/powerpoint/2010/main" val="851332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25EAC4-A9CE-41EA-A552-CE6A2EA6E7BD}"/>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9CE42A-A26E-4388-874E-E12AABAC7DD3}"/>
              </a:ext>
            </a:extLst>
          </p:cNvPr>
          <p:cNvSpPr>
            <a:spLocks noGrp="1"/>
          </p:cNvSpPr>
          <p:nvPr>
            <p:ph type="title"/>
          </p:nvPr>
        </p:nvSpPr>
        <p:spPr/>
        <p:txBody>
          <a:bodyPr/>
          <a:lstStyle/>
          <a:p>
            <a:r>
              <a:rPr lang="en-US" dirty="0">
                <a:solidFill>
                  <a:srgbClr val="CDCDCD"/>
                </a:solidFill>
              </a:rPr>
              <a:t>Now I have my OSM as a graph…can I please get on with it?</a:t>
            </a:r>
          </a:p>
        </p:txBody>
      </p:sp>
      <p:sp>
        <p:nvSpPr>
          <p:cNvPr id="3" name="Content Placeholder 2">
            <a:extLst>
              <a:ext uri="{FF2B5EF4-FFF2-40B4-BE49-F238E27FC236}">
                <a16:creationId xmlns:a16="http://schemas.microsoft.com/office/drawing/2014/main" id="{882467A6-1630-4F67-BBF2-6BAE9C001D84}"/>
              </a:ext>
            </a:extLst>
          </p:cNvPr>
          <p:cNvSpPr>
            <a:spLocks noGrp="1"/>
          </p:cNvSpPr>
          <p:nvPr>
            <p:ph idx="1"/>
          </p:nvPr>
        </p:nvSpPr>
        <p:spPr/>
        <p:txBody>
          <a:bodyPr>
            <a:normAutofit lnSpcReduction="10000"/>
          </a:bodyPr>
          <a:lstStyle/>
          <a:p>
            <a:r>
              <a:rPr lang="en-US" dirty="0">
                <a:solidFill>
                  <a:srgbClr val="CDCDCD"/>
                </a:solidFill>
              </a:rPr>
              <a:t>No.</a:t>
            </a:r>
          </a:p>
          <a:p>
            <a:r>
              <a:rPr lang="en-US" dirty="0">
                <a:solidFill>
                  <a:srgbClr val="CDCDCD"/>
                </a:solidFill>
              </a:rPr>
              <a:t>OSM data comes in in a topologically very messy format – unconnected roads, multiple interstitial nodes (nodes with degree = 2)</a:t>
            </a:r>
          </a:p>
          <a:p>
            <a:r>
              <a:rPr lang="en-US" dirty="0">
                <a:solidFill>
                  <a:srgbClr val="CDCDCD"/>
                </a:solidFill>
              </a:rPr>
              <a:t>Q: Can </a:t>
            </a:r>
            <a:r>
              <a:rPr lang="en-US" dirty="0" err="1">
                <a:solidFill>
                  <a:srgbClr val="CDCDCD"/>
                </a:solidFill>
              </a:rPr>
              <a:t>GOSTnets</a:t>
            </a:r>
            <a:r>
              <a:rPr lang="en-US" dirty="0">
                <a:solidFill>
                  <a:srgbClr val="CDCDCD"/>
                </a:solidFill>
              </a:rPr>
              <a:t> help me? </a:t>
            </a:r>
          </a:p>
          <a:p>
            <a:r>
              <a:rPr lang="en-US" dirty="0">
                <a:solidFill>
                  <a:srgbClr val="CDCDCD"/>
                </a:solidFill>
              </a:rPr>
              <a:t>A: sort of. I have come up with a cleaning process to remove interstitial nodes and topologically simplify complex node structures</a:t>
            </a:r>
          </a:p>
          <a:p>
            <a:r>
              <a:rPr lang="en-US" dirty="0">
                <a:solidFill>
                  <a:srgbClr val="CDCDCD"/>
                </a:solidFill>
              </a:rPr>
              <a:t>You can also use </a:t>
            </a:r>
            <a:r>
              <a:rPr lang="en-US" dirty="0" err="1">
                <a:solidFill>
                  <a:srgbClr val="CDCDCD"/>
                </a:solidFill>
              </a:rPr>
              <a:t>networkx</a:t>
            </a:r>
            <a:r>
              <a:rPr lang="en-US" dirty="0">
                <a:solidFill>
                  <a:srgbClr val="CDCDCD"/>
                </a:solidFill>
              </a:rPr>
              <a:t> to drop small disconnected subgraphs if you so wish</a:t>
            </a:r>
          </a:p>
          <a:p>
            <a:pPr lvl="1"/>
            <a:r>
              <a:rPr lang="en-US" i="1" dirty="0">
                <a:solidFill>
                  <a:srgbClr val="CDCDCD"/>
                </a:solidFill>
              </a:rPr>
              <a:t>!gotcha: if you call </a:t>
            </a:r>
            <a:r>
              <a:rPr lang="en-US" i="1" dirty="0" err="1">
                <a:solidFill>
                  <a:srgbClr val="CDCDCD"/>
                </a:solidFill>
              </a:rPr>
              <a:t>networkx.strongly_connected_components</a:t>
            </a:r>
            <a:r>
              <a:rPr lang="en-US" i="1" dirty="0">
                <a:solidFill>
                  <a:srgbClr val="CDCDCD"/>
                </a:solidFill>
              </a:rPr>
              <a:t>(), you will get the largest connected sub-graph…but if your country includes islands, you might lose the roads on those, which are perfectly valid!</a:t>
            </a:r>
          </a:p>
          <a:p>
            <a:endParaRPr lang="en-US" dirty="0">
              <a:solidFill>
                <a:srgbClr val="CDCDCD"/>
              </a:solidFill>
            </a:endParaRPr>
          </a:p>
        </p:txBody>
      </p:sp>
    </p:spTree>
    <p:extLst>
      <p:ext uri="{BB962C8B-B14F-4D97-AF65-F5344CB8AC3E}">
        <p14:creationId xmlns:p14="http://schemas.microsoft.com/office/powerpoint/2010/main" val="2244568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2C84F8-6F17-4144-9E27-FEBF6D45FCE7}"/>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A52622-CDBC-42C1-B952-D85A8DE459CF}"/>
              </a:ext>
            </a:extLst>
          </p:cNvPr>
          <p:cNvSpPr>
            <a:spLocks noGrp="1"/>
          </p:cNvSpPr>
          <p:nvPr>
            <p:ph type="title"/>
          </p:nvPr>
        </p:nvSpPr>
        <p:spPr/>
        <p:txBody>
          <a:bodyPr/>
          <a:lstStyle/>
          <a:p>
            <a:r>
              <a:rPr lang="en-US" dirty="0">
                <a:solidFill>
                  <a:srgbClr val="CDCDCD"/>
                </a:solidFill>
              </a:rPr>
              <a:t>Example 2: Topologically simplifying a network</a:t>
            </a:r>
          </a:p>
        </p:txBody>
      </p:sp>
      <p:sp>
        <p:nvSpPr>
          <p:cNvPr id="3" name="Content Placeholder 2">
            <a:extLst>
              <a:ext uri="{FF2B5EF4-FFF2-40B4-BE49-F238E27FC236}">
                <a16:creationId xmlns:a16="http://schemas.microsoft.com/office/drawing/2014/main" id="{B1B084F5-6C36-4FFD-9829-0F70357AF242}"/>
              </a:ext>
            </a:extLst>
          </p:cNvPr>
          <p:cNvSpPr>
            <a:spLocks noGrp="1"/>
          </p:cNvSpPr>
          <p:nvPr>
            <p:ph idx="1"/>
          </p:nvPr>
        </p:nvSpPr>
        <p:spPr/>
        <p:txBody>
          <a:bodyPr/>
          <a:lstStyle/>
          <a:p>
            <a:r>
              <a:rPr lang="en-US" dirty="0">
                <a:solidFill>
                  <a:srgbClr val="CDCDCD"/>
                </a:solidFill>
              </a:rPr>
              <a:t>Example notebook: Clean </a:t>
            </a:r>
            <a:r>
              <a:rPr lang="en-US" dirty="0" err="1">
                <a:solidFill>
                  <a:srgbClr val="CDCDCD"/>
                </a:solidFill>
              </a:rPr>
              <a:t>Network.ipynb</a:t>
            </a:r>
            <a:endParaRPr lang="en-US" dirty="0">
              <a:solidFill>
                <a:srgbClr val="CDCDCD"/>
              </a:solidFill>
              <a:hlinkClick r:id="rId2"/>
            </a:endParaRPr>
          </a:p>
          <a:p>
            <a:r>
              <a:rPr lang="en-US" dirty="0">
                <a:solidFill>
                  <a:srgbClr val="CDCDCD"/>
                </a:solidFill>
                <a:hlinkClick r:id="rId2"/>
              </a:rPr>
              <a:t>https://github.com/worldbank/GOST_PublicGoods/tree/master/GOSTNets/Notebooks</a:t>
            </a:r>
            <a:r>
              <a:rPr lang="en-US" dirty="0">
                <a:solidFill>
                  <a:srgbClr val="CDCDCD"/>
                </a:solidFill>
              </a:rPr>
              <a:t> </a:t>
            </a:r>
          </a:p>
        </p:txBody>
      </p:sp>
    </p:spTree>
    <p:extLst>
      <p:ext uri="{BB962C8B-B14F-4D97-AF65-F5344CB8AC3E}">
        <p14:creationId xmlns:p14="http://schemas.microsoft.com/office/powerpoint/2010/main" val="710780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D317AF-CB67-413B-9790-D300D823F486}"/>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9B29D14-0A88-4879-9D44-F477E44D9C58}"/>
              </a:ext>
            </a:extLst>
          </p:cNvPr>
          <p:cNvPicPr>
            <a:picLocks noChangeAspect="1"/>
          </p:cNvPicPr>
          <p:nvPr/>
        </p:nvPicPr>
        <p:blipFill>
          <a:blip r:embed="rId2"/>
          <a:stretch>
            <a:fillRect/>
          </a:stretch>
        </p:blipFill>
        <p:spPr>
          <a:xfrm>
            <a:off x="6096000" y="0"/>
            <a:ext cx="5155717" cy="6858000"/>
          </a:xfrm>
          <a:prstGeom prst="rect">
            <a:avLst/>
          </a:prstGeom>
        </p:spPr>
      </p:pic>
      <p:pic>
        <p:nvPicPr>
          <p:cNvPr id="7" name="Picture 6">
            <a:extLst>
              <a:ext uri="{FF2B5EF4-FFF2-40B4-BE49-F238E27FC236}">
                <a16:creationId xmlns:a16="http://schemas.microsoft.com/office/drawing/2014/main" id="{3533D7B5-B513-4590-91F5-6BC7337E41AC}"/>
              </a:ext>
            </a:extLst>
          </p:cNvPr>
          <p:cNvPicPr>
            <a:picLocks noChangeAspect="1"/>
          </p:cNvPicPr>
          <p:nvPr/>
        </p:nvPicPr>
        <p:blipFill>
          <a:blip r:embed="rId3"/>
          <a:stretch>
            <a:fillRect/>
          </a:stretch>
        </p:blipFill>
        <p:spPr>
          <a:xfrm>
            <a:off x="524105" y="0"/>
            <a:ext cx="5093368" cy="6858000"/>
          </a:xfrm>
          <a:prstGeom prst="rect">
            <a:avLst/>
          </a:prstGeom>
        </p:spPr>
      </p:pic>
      <p:sp>
        <p:nvSpPr>
          <p:cNvPr id="8" name="TextBox 7">
            <a:extLst>
              <a:ext uri="{FF2B5EF4-FFF2-40B4-BE49-F238E27FC236}">
                <a16:creationId xmlns:a16="http://schemas.microsoft.com/office/drawing/2014/main" id="{D8923F3A-401F-4A65-9FE8-4FC966F7B169}"/>
              </a:ext>
            </a:extLst>
          </p:cNvPr>
          <p:cNvSpPr txBox="1"/>
          <p:nvPr/>
        </p:nvSpPr>
        <p:spPr>
          <a:xfrm>
            <a:off x="598206" y="6249386"/>
            <a:ext cx="1804661" cy="369332"/>
          </a:xfrm>
          <a:prstGeom prst="rect">
            <a:avLst/>
          </a:prstGeom>
          <a:noFill/>
        </p:spPr>
        <p:txBody>
          <a:bodyPr wrap="none" rtlCol="0">
            <a:spAutoFit/>
          </a:bodyPr>
          <a:lstStyle/>
          <a:p>
            <a:r>
              <a:rPr lang="en-US" dirty="0">
                <a:solidFill>
                  <a:schemeClr val="bg1"/>
                </a:solidFill>
              </a:rPr>
              <a:t>Pre simplification</a:t>
            </a:r>
          </a:p>
        </p:txBody>
      </p:sp>
      <p:sp>
        <p:nvSpPr>
          <p:cNvPr id="9" name="TextBox 8">
            <a:extLst>
              <a:ext uri="{FF2B5EF4-FFF2-40B4-BE49-F238E27FC236}">
                <a16:creationId xmlns:a16="http://schemas.microsoft.com/office/drawing/2014/main" id="{E93C7221-9670-4EB0-961C-C5B6205DAEB1}"/>
              </a:ext>
            </a:extLst>
          </p:cNvPr>
          <p:cNvSpPr txBox="1"/>
          <p:nvPr/>
        </p:nvSpPr>
        <p:spPr>
          <a:xfrm>
            <a:off x="6187155" y="6249386"/>
            <a:ext cx="1893467" cy="369332"/>
          </a:xfrm>
          <a:prstGeom prst="rect">
            <a:avLst/>
          </a:prstGeom>
          <a:noFill/>
        </p:spPr>
        <p:txBody>
          <a:bodyPr wrap="none" rtlCol="0">
            <a:spAutoFit/>
          </a:bodyPr>
          <a:lstStyle/>
          <a:p>
            <a:r>
              <a:rPr lang="en-US" dirty="0">
                <a:solidFill>
                  <a:schemeClr val="bg1"/>
                </a:solidFill>
              </a:rPr>
              <a:t>Post simplification</a:t>
            </a:r>
          </a:p>
        </p:txBody>
      </p:sp>
    </p:spTree>
    <p:extLst>
      <p:ext uri="{BB962C8B-B14F-4D97-AF65-F5344CB8AC3E}">
        <p14:creationId xmlns:p14="http://schemas.microsoft.com/office/powerpoint/2010/main" val="1946906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2306D-FE3B-4A13-9CAE-2A72F5C8B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9249" y="0"/>
            <a:ext cx="7412751" cy="6858000"/>
          </a:xfrm>
          <a:prstGeom prst="rect">
            <a:avLst/>
          </a:prstGeom>
        </p:spPr>
      </p:pic>
      <p:pic>
        <p:nvPicPr>
          <p:cNvPr id="5" name="Picture 4">
            <a:extLst>
              <a:ext uri="{FF2B5EF4-FFF2-40B4-BE49-F238E27FC236}">
                <a16:creationId xmlns:a16="http://schemas.microsoft.com/office/drawing/2014/main" id="{0AAA87BE-3467-4C27-B928-9262509E3680}"/>
              </a:ext>
            </a:extLst>
          </p:cNvPr>
          <p:cNvPicPr>
            <a:picLocks noChangeAspect="1"/>
          </p:cNvPicPr>
          <p:nvPr/>
        </p:nvPicPr>
        <p:blipFill rotWithShape="1">
          <a:blip r:embed="rId3">
            <a:extLst>
              <a:ext uri="{28A0092B-C50C-407E-A947-70E740481C1C}">
                <a14:useLocalDpi xmlns:a14="http://schemas.microsoft.com/office/drawing/2010/main" val="0"/>
              </a:ext>
            </a:extLst>
          </a:blip>
          <a:srcRect l="19601"/>
          <a:stretch/>
        </p:blipFill>
        <p:spPr>
          <a:xfrm>
            <a:off x="0" y="0"/>
            <a:ext cx="6080142" cy="6858000"/>
          </a:xfrm>
          <a:prstGeom prst="rect">
            <a:avLst/>
          </a:prstGeom>
        </p:spPr>
      </p:pic>
      <p:sp>
        <p:nvSpPr>
          <p:cNvPr id="8" name="TextBox 7">
            <a:extLst>
              <a:ext uri="{FF2B5EF4-FFF2-40B4-BE49-F238E27FC236}">
                <a16:creationId xmlns:a16="http://schemas.microsoft.com/office/drawing/2014/main" id="{D8923F3A-401F-4A65-9FE8-4FC966F7B169}"/>
              </a:ext>
            </a:extLst>
          </p:cNvPr>
          <p:cNvSpPr txBox="1"/>
          <p:nvPr/>
        </p:nvSpPr>
        <p:spPr>
          <a:xfrm>
            <a:off x="271116" y="6249386"/>
            <a:ext cx="1804661" cy="369332"/>
          </a:xfrm>
          <a:prstGeom prst="rect">
            <a:avLst/>
          </a:prstGeom>
          <a:noFill/>
        </p:spPr>
        <p:txBody>
          <a:bodyPr wrap="none" rtlCol="0">
            <a:spAutoFit/>
          </a:bodyPr>
          <a:lstStyle/>
          <a:p>
            <a:r>
              <a:rPr lang="en-US" dirty="0">
                <a:solidFill>
                  <a:schemeClr val="bg1"/>
                </a:solidFill>
              </a:rPr>
              <a:t>Pre simplification</a:t>
            </a:r>
          </a:p>
        </p:txBody>
      </p:sp>
      <p:sp>
        <p:nvSpPr>
          <p:cNvPr id="9" name="TextBox 8">
            <a:extLst>
              <a:ext uri="{FF2B5EF4-FFF2-40B4-BE49-F238E27FC236}">
                <a16:creationId xmlns:a16="http://schemas.microsoft.com/office/drawing/2014/main" id="{E93C7221-9670-4EB0-961C-C5B6205DAEB1}"/>
              </a:ext>
            </a:extLst>
          </p:cNvPr>
          <p:cNvSpPr txBox="1"/>
          <p:nvPr/>
        </p:nvSpPr>
        <p:spPr>
          <a:xfrm>
            <a:off x="6187155" y="6249386"/>
            <a:ext cx="1893467" cy="369332"/>
          </a:xfrm>
          <a:prstGeom prst="rect">
            <a:avLst/>
          </a:prstGeom>
          <a:noFill/>
        </p:spPr>
        <p:txBody>
          <a:bodyPr wrap="none" rtlCol="0">
            <a:spAutoFit/>
          </a:bodyPr>
          <a:lstStyle/>
          <a:p>
            <a:r>
              <a:rPr lang="en-US" dirty="0">
                <a:solidFill>
                  <a:schemeClr val="bg1"/>
                </a:solidFill>
              </a:rPr>
              <a:t>Post simplification</a:t>
            </a:r>
          </a:p>
        </p:txBody>
      </p:sp>
      <p:cxnSp>
        <p:nvCxnSpPr>
          <p:cNvPr id="11" name="Straight Connector 10">
            <a:extLst>
              <a:ext uri="{FF2B5EF4-FFF2-40B4-BE49-F238E27FC236}">
                <a16:creationId xmlns:a16="http://schemas.microsoft.com/office/drawing/2014/main" id="{1A3AE36E-65E1-492A-AEC1-E69223188858}"/>
              </a:ext>
            </a:extLst>
          </p:cNvPr>
          <p:cNvCxnSpPr>
            <a:cxnSpLocks/>
          </p:cNvCxnSpPr>
          <p:nvPr/>
        </p:nvCxnSpPr>
        <p:spPr>
          <a:xfrm>
            <a:off x="6096000" y="0"/>
            <a:ext cx="0" cy="6858000"/>
          </a:xfrm>
          <a:prstGeom prst="line">
            <a:avLst/>
          </a:prstGeom>
          <a:ln w="25400">
            <a:solidFill>
              <a:srgbClr val="F6B9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834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6DE5E-A777-4912-A568-048F8C5CB470}"/>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DA83A4-7D59-4B84-A2FC-C0425F2122D1}"/>
              </a:ext>
            </a:extLst>
          </p:cNvPr>
          <p:cNvSpPr>
            <a:spLocks noGrp="1"/>
          </p:cNvSpPr>
          <p:nvPr>
            <p:ph type="title"/>
          </p:nvPr>
        </p:nvSpPr>
        <p:spPr/>
        <p:txBody>
          <a:bodyPr/>
          <a:lstStyle/>
          <a:p>
            <a:r>
              <a:rPr lang="en-US" dirty="0">
                <a:solidFill>
                  <a:srgbClr val="CDCDCD"/>
                </a:solidFill>
              </a:rPr>
              <a:t>Multimodal networks</a:t>
            </a:r>
          </a:p>
        </p:txBody>
      </p:sp>
      <p:sp>
        <p:nvSpPr>
          <p:cNvPr id="3" name="Content Placeholder 2">
            <a:extLst>
              <a:ext uri="{FF2B5EF4-FFF2-40B4-BE49-F238E27FC236}">
                <a16:creationId xmlns:a16="http://schemas.microsoft.com/office/drawing/2014/main" id="{E8F145A1-6416-4E11-A02A-4EA3E7D6FBA4}"/>
              </a:ext>
            </a:extLst>
          </p:cNvPr>
          <p:cNvSpPr>
            <a:spLocks noGrp="1"/>
          </p:cNvSpPr>
          <p:nvPr>
            <p:ph idx="1"/>
          </p:nvPr>
        </p:nvSpPr>
        <p:spPr/>
        <p:txBody>
          <a:bodyPr/>
          <a:lstStyle/>
          <a:p>
            <a:r>
              <a:rPr lang="en-US" dirty="0">
                <a:solidFill>
                  <a:srgbClr val="CDCDCD"/>
                </a:solidFill>
              </a:rPr>
              <a:t>Process: </a:t>
            </a:r>
          </a:p>
          <a:p>
            <a:pPr lvl="1"/>
            <a:r>
              <a:rPr lang="en-US" dirty="0">
                <a:solidFill>
                  <a:srgbClr val="CDCDCD"/>
                </a:solidFill>
              </a:rPr>
              <a:t>Import and clean a road network as a graph object, G1</a:t>
            </a:r>
          </a:p>
          <a:p>
            <a:pPr lvl="1"/>
            <a:r>
              <a:rPr lang="en-US" dirty="0">
                <a:solidFill>
                  <a:srgbClr val="CDCDCD"/>
                </a:solidFill>
              </a:rPr>
              <a:t>Import a GTFS feed as a </a:t>
            </a:r>
            <a:r>
              <a:rPr lang="en-US" dirty="0" err="1">
                <a:solidFill>
                  <a:srgbClr val="CDCDCD"/>
                </a:solidFill>
              </a:rPr>
              <a:t>networkx</a:t>
            </a:r>
            <a:r>
              <a:rPr lang="en-US" dirty="0">
                <a:solidFill>
                  <a:srgbClr val="CDCDCD"/>
                </a:solidFill>
              </a:rPr>
              <a:t> object (see: </a:t>
            </a:r>
            <a:r>
              <a:rPr lang="en-US" dirty="0" err="1">
                <a:solidFill>
                  <a:srgbClr val="CDCDCD"/>
                </a:solidFill>
              </a:rPr>
              <a:t>Peartree</a:t>
            </a:r>
            <a:r>
              <a:rPr lang="en-US" dirty="0">
                <a:solidFill>
                  <a:srgbClr val="CDCDCD"/>
                </a:solidFill>
              </a:rPr>
              <a:t>), G2</a:t>
            </a:r>
          </a:p>
          <a:p>
            <a:pPr lvl="1"/>
            <a:r>
              <a:rPr lang="en-US" dirty="0">
                <a:solidFill>
                  <a:srgbClr val="CDCDCD"/>
                </a:solidFill>
              </a:rPr>
              <a:t>Ensure both networks have a common edge property for weighting calculations – e.g. ‘time’ – measured in a common unit (seconds)</a:t>
            </a:r>
          </a:p>
          <a:p>
            <a:pPr lvl="1"/>
            <a:r>
              <a:rPr lang="en-US" dirty="0">
                <a:solidFill>
                  <a:srgbClr val="CDCDCD"/>
                </a:solidFill>
              </a:rPr>
              <a:t>Combine the two graphs using G3 = </a:t>
            </a:r>
            <a:r>
              <a:rPr lang="en-US" dirty="0" err="1">
                <a:solidFill>
                  <a:srgbClr val="CDCDCD"/>
                </a:solidFill>
              </a:rPr>
              <a:t>gn.join_networks</a:t>
            </a:r>
            <a:r>
              <a:rPr lang="en-US" dirty="0">
                <a:solidFill>
                  <a:srgbClr val="CDCDCD"/>
                </a:solidFill>
              </a:rPr>
              <a:t>(G1, G2)</a:t>
            </a:r>
          </a:p>
          <a:p>
            <a:pPr lvl="1"/>
            <a:r>
              <a:rPr lang="en-US" dirty="0">
                <a:solidFill>
                  <a:srgbClr val="CDCDCD"/>
                </a:solidFill>
              </a:rPr>
              <a:t>Calculate O-D matrix across G3 using </a:t>
            </a:r>
            <a:r>
              <a:rPr lang="en-US" dirty="0" err="1">
                <a:solidFill>
                  <a:srgbClr val="CDCDCD"/>
                </a:solidFill>
              </a:rPr>
              <a:t>gn.calculate_OD</a:t>
            </a:r>
            <a:r>
              <a:rPr lang="en-US" dirty="0">
                <a:solidFill>
                  <a:srgbClr val="CDCDCD"/>
                </a:solidFill>
              </a:rPr>
              <a:t>(G, origins, destinations, weight = ‘time’)</a:t>
            </a:r>
          </a:p>
          <a:p>
            <a:r>
              <a:rPr lang="en-US" dirty="0">
                <a:solidFill>
                  <a:srgbClr val="CDCDCD"/>
                </a:solidFill>
              </a:rPr>
              <a:t>Worked example: Multimodal </a:t>
            </a:r>
            <a:r>
              <a:rPr lang="en-US" dirty="0" err="1">
                <a:solidFill>
                  <a:srgbClr val="CDCDCD"/>
                </a:solidFill>
              </a:rPr>
              <a:t>Example.ipynb</a:t>
            </a:r>
            <a:endParaRPr lang="en-US" dirty="0">
              <a:solidFill>
                <a:srgbClr val="CDCDCD"/>
              </a:solidFill>
            </a:endParaRPr>
          </a:p>
        </p:txBody>
      </p:sp>
    </p:spTree>
    <p:extLst>
      <p:ext uri="{BB962C8B-B14F-4D97-AF65-F5344CB8AC3E}">
        <p14:creationId xmlns:p14="http://schemas.microsoft.com/office/powerpoint/2010/main" val="1721484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F75C52-E50E-419E-B8D5-1D54C26F0B5A}"/>
              </a:ext>
            </a:extLst>
          </p:cNvPr>
          <p:cNvPicPr>
            <a:picLocks noChangeAspect="1"/>
          </p:cNvPicPr>
          <p:nvPr/>
        </p:nvPicPr>
        <p:blipFill rotWithShape="1">
          <a:blip r:embed="rId2"/>
          <a:srcRect b="10670"/>
          <a:stretch/>
        </p:blipFill>
        <p:spPr>
          <a:xfrm>
            <a:off x="0" y="0"/>
            <a:ext cx="12192000" cy="6858000"/>
          </a:xfrm>
          <a:prstGeom prst="rect">
            <a:avLst/>
          </a:prstGeom>
        </p:spPr>
      </p:pic>
      <p:sp>
        <p:nvSpPr>
          <p:cNvPr id="5" name="TextBox 4">
            <a:extLst>
              <a:ext uri="{FF2B5EF4-FFF2-40B4-BE49-F238E27FC236}">
                <a16:creationId xmlns:a16="http://schemas.microsoft.com/office/drawing/2014/main" id="{E633E8B6-1623-40F8-9305-BDE32B79595B}"/>
              </a:ext>
            </a:extLst>
          </p:cNvPr>
          <p:cNvSpPr txBox="1"/>
          <p:nvPr/>
        </p:nvSpPr>
        <p:spPr>
          <a:xfrm>
            <a:off x="9647846" y="114218"/>
            <a:ext cx="2396425" cy="923330"/>
          </a:xfrm>
          <a:prstGeom prst="rect">
            <a:avLst/>
          </a:prstGeom>
          <a:noFill/>
        </p:spPr>
        <p:txBody>
          <a:bodyPr wrap="none" rtlCol="0">
            <a:spAutoFit/>
          </a:bodyPr>
          <a:lstStyle/>
          <a:p>
            <a:pPr algn="r"/>
            <a:r>
              <a:rPr lang="en-US" dirty="0">
                <a:solidFill>
                  <a:schemeClr val="bg1"/>
                </a:solidFill>
              </a:rPr>
              <a:t>Dar Es Salaam</a:t>
            </a:r>
          </a:p>
          <a:p>
            <a:pPr algn="r"/>
            <a:r>
              <a:rPr lang="en-US" dirty="0">
                <a:solidFill>
                  <a:schemeClr val="bg1">
                    <a:lumMod val="75000"/>
                  </a:schemeClr>
                </a:solidFill>
              </a:rPr>
              <a:t>Grey</a:t>
            </a:r>
            <a:r>
              <a:rPr lang="en-US" dirty="0">
                <a:solidFill>
                  <a:schemeClr val="bg1"/>
                </a:solidFill>
              </a:rPr>
              <a:t> = walking network</a:t>
            </a:r>
          </a:p>
          <a:p>
            <a:pPr algn="r"/>
            <a:r>
              <a:rPr lang="en-US" dirty="0">
                <a:solidFill>
                  <a:srgbClr val="FF0000"/>
                </a:solidFill>
              </a:rPr>
              <a:t>Red</a:t>
            </a:r>
            <a:r>
              <a:rPr lang="en-US" dirty="0">
                <a:solidFill>
                  <a:schemeClr val="bg1"/>
                </a:solidFill>
              </a:rPr>
              <a:t> = GTFS feed</a:t>
            </a:r>
          </a:p>
        </p:txBody>
      </p:sp>
    </p:spTree>
    <p:extLst>
      <p:ext uri="{BB962C8B-B14F-4D97-AF65-F5344CB8AC3E}">
        <p14:creationId xmlns:p14="http://schemas.microsoft.com/office/powerpoint/2010/main" val="3984391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580027-7FDE-4B4B-8FF0-C7F2872561AA}"/>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2F8097-67DA-4AA7-A354-C83262C1B64C}"/>
              </a:ext>
            </a:extLst>
          </p:cNvPr>
          <p:cNvSpPr>
            <a:spLocks noGrp="1"/>
          </p:cNvSpPr>
          <p:nvPr>
            <p:ph type="title"/>
          </p:nvPr>
        </p:nvSpPr>
        <p:spPr/>
        <p:txBody>
          <a:bodyPr/>
          <a:lstStyle/>
          <a:p>
            <a:r>
              <a:rPr lang="en-US" dirty="0">
                <a:solidFill>
                  <a:srgbClr val="CDCDCD"/>
                </a:solidFill>
              </a:rPr>
              <a:t>Disruption / Flood / Criticality analysis</a:t>
            </a:r>
          </a:p>
        </p:txBody>
      </p:sp>
      <p:sp>
        <p:nvSpPr>
          <p:cNvPr id="3" name="Content Placeholder 2">
            <a:extLst>
              <a:ext uri="{FF2B5EF4-FFF2-40B4-BE49-F238E27FC236}">
                <a16:creationId xmlns:a16="http://schemas.microsoft.com/office/drawing/2014/main" id="{16B3AE64-2A22-4589-A022-6B2DA3B7582A}"/>
              </a:ext>
            </a:extLst>
          </p:cNvPr>
          <p:cNvSpPr>
            <a:spLocks noGrp="1"/>
          </p:cNvSpPr>
          <p:nvPr>
            <p:ph idx="1"/>
          </p:nvPr>
        </p:nvSpPr>
        <p:spPr/>
        <p:txBody>
          <a:bodyPr>
            <a:normAutofit fontScale="92500" lnSpcReduction="20000"/>
          </a:bodyPr>
          <a:lstStyle/>
          <a:p>
            <a:r>
              <a:rPr lang="en-US" dirty="0">
                <a:solidFill>
                  <a:srgbClr val="CDCDCD"/>
                </a:solidFill>
              </a:rPr>
              <a:t>Assign node values from a raster layer that intersects the graph: </a:t>
            </a:r>
            <a:r>
              <a:rPr lang="en-US" dirty="0" err="1">
                <a:solidFill>
                  <a:srgbClr val="CDCDCD"/>
                </a:solidFill>
              </a:rPr>
              <a:t>gn.sample_raster</a:t>
            </a:r>
            <a:r>
              <a:rPr lang="en-US" dirty="0">
                <a:solidFill>
                  <a:srgbClr val="CDCDCD"/>
                </a:solidFill>
              </a:rPr>
              <a:t>(G, </a:t>
            </a:r>
            <a:r>
              <a:rPr lang="en-US" dirty="0" err="1">
                <a:solidFill>
                  <a:srgbClr val="CDCDCD"/>
                </a:solidFill>
              </a:rPr>
              <a:t>tif_path</a:t>
            </a:r>
            <a:r>
              <a:rPr lang="en-US" dirty="0">
                <a:solidFill>
                  <a:srgbClr val="CDCDCD"/>
                </a:solidFill>
              </a:rPr>
              <a:t>, </a:t>
            </a:r>
            <a:r>
              <a:rPr lang="en-US" dirty="0" err="1">
                <a:solidFill>
                  <a:srgbClr val="CDCDCD"/>
                </a:solidFill>
              </a:rPr>
              <a:t>property_name</a:t>
            </a:r>
            <a:r>
              <a:rPr lang="en-US" dirty="0">
                <a:solidFill>
                  <a:srgbClr val="CDCDCD"/>
                </a:solidFill>
              </a:rPr>
              <a:t>)</a:t>
            </a:r>
          </a:p>
          <a:p>
            <a:pPr lvl="1"/>
            <a:r>
              <a:rPr lang="en-US" dirty="0">
                <a:solidFill>
                  <a:srgbClr val="CDCDCD"/>
                </a:solidFill>
              </a:rPr>
              <a:t>G – graph object</a:t>
            </a:r>
          </a:p>
          <a:p>
            <a:pPr lvl="1"/>
            <a:r>
              <a:rPr lang="en-US" dirty="0" err="1">
                <a:solidFill>
                  <a:srgbClr val="CDCDCD"/>
                </a:solidFill>
              </a:rPr>
              <a:t>tif_path</a:t>
            </a:r>
            <a:r>
              <a:rPr lang="en-US" dirty="0">
                <a:solidFill>
                  <a:srgbClr val="CDCDCD"/>
                </a:solidFill>
              </a:rPr>
              <a:t> – file path to your raster object (</a:t>
            </a:r>
            <a:r>
              <a:rPr lang="en-US" dirty="0" err="1">
                <a:solidFill>
                  <a:srgbClr val="CDCDCD"/>
                </a:solidFill>
              </a:rPr>
              <a:t>n.b.</a:t>
            </a:r>
            <a:r>
              <a:rPr lang="en-US" dirty="0">
                <a:solidFill>
                  <a:srgbClr val="CDCDCD"/>
                </a:solidFill>
              </a:rPr>
              <a:t> check CRS…)</a:t>
            </a:r>
          </a:p>
          <a:p>
            <a:pPr lvl="1"/>
            <a:r>
              <a:rPr lang="en-US" dirty="0" err="1">
                <a:solidFill>
                  <a:srgbClr val="CDCDCD"/>
                </a:solidFill>
              </a:rPr>
              <a:t>Property_name</a:t>
            </a:r>
            <a:r>
              <a:rPr lang="en-US" dirty="0">
                <a:solidFill>
                  <a:srgbClr val="CDCDCD"/>
                </a:solidFill>
              </a:rPr>
              <a:t> – the function will add the raster value as an attribute to a node. Name this attribute!</a:t>
            </a:r>
          </a:p>
          <a:p>
            <a:r>
              <a:rPr lang="en-US" dirty="0">
                <a:solidFill>
                  <a:srgbClr val="CDCDCD"/>
                </a:solidFill>
              </a:rPr>
              <a:t>Disrupt your networks with </a:t>
            </a:r>
            <a:r>
              <a:rPr lang="en-US" dirty="0" err="1">
                <a:solidFill>
                  <a:srgbClr val="CDCDCD"/>
                </a:solidFill>
              </a:rPr>
              <a:t>gn.disrupt_network</a:t>
            </a:r>
            <a:r>
              <a:rPr lang="en-US" dirty="0">
                <a:solidFill>
                  <a:srgbClr val="CDCDCD"/>
                </a:solidFill>
              </a:rPr>
              <a:t>(G, property, thresh, </a:t>
            </a:r>
            <a:r>
              <a:rPr lang="en-US" dirty="0" err="1">
                <a:solidFill>
                  <a:srgbClr val="CDCDCD"/>
                </a:solidFill>
              </a:rPr>
              <a:t>fail_value</a:t>
            </a:r>
            <a:r>
              <a:rPr lang="en-US" dirty="0">
                <a:solidFill>
                  <a:srgbClr val="CDCDCD"/>
                </a:solidFill>
              </a:rPr>
              <a:t>):</a:t>
            </a:r>
          </a:p>
          <a:p>
            <a:pPr lvl="1"/>
            <a:r>
              <a:rPr lang="en-US" dirty="0">
                <a:solidFill>
                  <a:srgbClr val="CDCDCD"/>
                </a:solidFill>
              </a:rPr>
              <a:t>G – the graph object</a:t>
            </a:r>
          </a:p>
          <a:p>
            <a:pPr lvl="1"/>
            <a:r>
              <a:rPr lang="en-US" dirty="0">
                <a:solidFill>
                  <a:srgbClr val="CDCDCD"/>
                </a:solidFill>
              </a:rPr>
              <a:t>property – the </a:t>
            </a:r>
            <a:r>
              <a:rPr lang="en-US" b="1" dirty="0">
                <a:solidFill>
                  <a:srgbClr val="CDCDCD"/>
                </a:solidFill>
              </a:rPr>
              <a:t>node</a:t>
            </a:r>
            <a:r>
              <a:rPr lang="en-US" dirty="0">
                <a:solidFill>
                  <a:srgbClr val="CDCDCD"/>
                </a:solidFill>
              </a:rPr>
              <a:t>’s attribute value you are disrupting</a:t>
            </a:r>
          </a:p>
          <a:p>
            <a:pPr lvl="1"/>
            <a:r>
              <a:rPr lang="en-US" dirty="0">
                <a:solidFill>
                  <a:srgbClr val="CDCDCD"/>
                </a:solidFill>
              </a:rPr>
              <a:t>thresh – the value beyond which the node will be removed from the graph – and any connecting edges</a:t>
            </a:r>
          </a:p>
          <a:p>
            <a:pPr lvl="1"/>
            <a:r>
              <a:rPr lang="en-US" dirty="0" err="1">
                <a:solidFill>
                  <a:srgbClr val="CDCDCD"/>
                </a:solidFill>
              </a:rPr>
              <a:t>fail_value</a:t>
            </a:r>
            <a:r>
              <a:rPr lang="en-US" dirty="0">
                <a:solidFill>
                  <a:srgbClr val="CDCDCD"/>
                </a:solidFill>
              </a:rPr>
              <a:t> – the replacement weight in the graph for disrupted edges</a:t>
            </a:r>
          </a:p>
          <a:p>
            <a:r>
              <a:rPr lang="en-US" dirty="0">
                <a:solidFill>
                  <a:srgbClr val="CDCDCD"/>
                </a:solidFill>
              </a:rPr>
              <a:t>Example notebook: Flooding </a:t>
            </a:r>
            <a:r>
              <a:rPr lang="en-US" dirty="0" err="1">
                <a:solidFill>
                  <a:srgbClr val="CDCDCD"/>
                </a:solidFill>
              </a:rPr>
              <a:t>Example.ipynb</a:t>
            </a:r>
            <a:endParaRPr lang="en-US" dirty="0">
              <a:solidFill>
                <a:srgbClr val="CDCDCD"/>
              </a:solidFill>
            </a:endParaRPr>
          </a:p>
        </p:txBody>
      </p:sp>
    </p:spTree>
    <p:extLst>
      <p:ext uri="{BB962C8B-B14F-4D97-AF65-F5344CB8AC3E}">
        <p14:creationId xmlns:p14="http://schemas.microsoft.com/office/powerpoint/2010/main" val="2553237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Background Fill">
            <a:extLst>
              <a:ext uri="{FF2B5EF4-FFF2-40B4-BE49-F238E27FC236}">
                <a16:creationId xmlns:a16="http://schemas.microsoft.com/office/drawing/2014/main" id="{3C915414-2809-4735-A560-0D5FE6670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076"/>
            <a:ext cx="12188952" cy="6858000"/>
          </a:xfrm>
          <a:prstGeom prst="rect">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id">
            <a:extLst>
              <a:ext uri="{FF2B5EF4-FFF2-40B4-BE49-F238E27FC236}">
                <a16:creationId xmlns:a16="http://schemas.microsoft.com/office/drawing/2014/main" id="{24413201-85BF-4680-A7D4-10CDBD0356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38471" cy="6858000"/>
            <a:chOff x="0" y="-12406"/>
            <a:chExt cx="12038471" cy="6858000"/>
          </a:xfrm>
        </p:grpSpPr>
        <p:cxnSp>
          <p:nvCxnSpPr>
            <p:cNvPr id="20" name="Straight Connector 19">
              <a:extLst>
                <a:ext uri="{FF2B5EF4-FFF2-40B4-BE49-F238E27FC236}">
                  <a16:creationId xmlns:a16="http://schemas.microsoft.com/office/drawing/2014/main" id="{1F819D8C-C8E5-4336-9882-79FBF6555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7D732480-09E4-401A-B2D9-E6C662FBCA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719781"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7D8355C-E417-4D36-91FF-2CC1E1FE9F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72683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6ADF7267-EAAE-43CE-ACEF-608328FB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25"/>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C901E2-0CDB-4316-B262-3B9E68F33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7294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D8F6D31A-084C-4F10-9A8F-A9645DFB7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6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38E09F0-F130-45B5-B0AF-7EF3F0172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84395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569330E2-17DA-4F0D-B377-6E4499C79A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1312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A3192707-5744-4C77-8CD6-D682F9080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2089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E367A44A-5DD0-43B5-B6DB-1CA3BC5AF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422784"/>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280809D1-164B-4A0C-84BB-2AC46F3BDE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8321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E379EC94-3698-4695-8CE7-61DBDF5EE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538773"/>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8755B95C-6A71-4D4F-8F48-B21F893E6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24004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6099C53A-E394-462E-BF63-1639A8E283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828837"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9AC427FF-C3BE-45A0-9FB1-A6A4C8C4C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39563"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2B15D91A-BF52-4704-8F6B-A7C474618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59344"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1D9241FD-0E0D-409B-A2AF-8F06ACB75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79125"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F8B3D884-11F6-4FF3-82C2-1C2311451C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59890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A15AB342-981A-44B4-846D-B0B2394ACF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38471"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872C80E7-0A00-4063-BEE2-6B6B446A4A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318688"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CDDFAF9B-F940-4E8C-905E-31851E6E7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54926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DE75405B-4987-4ED0-838B-B550E11C50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72269" y="1609"/>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2D23C412-06C7-4364-B5C1-6492A9D36B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990113"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3E558B2C-BA31-4EF6-AA51-34C38C4FA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1578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49BF6B7B-33CA-48B1-A1DC-E4917FB89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435730"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B91E8E40-9C42-4E16-980F-D9B38872F3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429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B7E3690-D803-4CC7-BA93-B51ACF040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417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 name="Title 1">
            <a:extLst>
              <a:ext uri="{FF2B5EF4-FFF2-40B4-BE49-F238E27FC236}">
                <a16:creationId xmlns:a16="http://schemas.microsoft.com/office/drawing/2014/main" id="{10FEC2A7-E468-4DD0-ABA7-DA0C78BD4415}"/>
              </a:ext>
            </a:extLst>
          </p:cNvPr>
          <p:cNvSpPr>
            <a:spLocks noGrp="1"/>
          </p:cNvSpPr>
          <p:nvPr>
            <p:ph type="title"/>
          </p:nvPr>
        </p:nvSpPr>
        <p:spPr>
          <a:xfrm>
            <a:off x="596804" y="400095"/>
            <a:ext cx="4564478" cy="667273"/>
          </a:xfrm>
        </p:spPr>
        <p:txBody>
          <a:bodyPr vert="horz" lIns="91440" tIns="45720" rIns="91440" bIns="45720" rtlCol="0" anchor="t">
            <a:normAutofit fontScale="90000"/>
          </a:bodyPr>
          <a:lstStyle/>
          <a:p>
            <a:r>
              <a:rPr lang="en-US" sz="4800" kern="1200" dirty="0">
                <a:solidFill>
                  <a:schemeClr val="tx1"/>
                </a:solidFill>
                <a:latin typeface="+mj-lt"/>
                <a:ea typeface="+mj-ea"/>
                <a:cs typeface="+mj-cs"/>
              </a:rPr>
              <a:t>Course outline</a:t>
            </a:r>
          </a:p>
        </p:txBody>
      </p:sp>
      <p:cxnSp>
        <p:nvCxnSpPr>
          <p:cNvPr id="48" name="Straight Connector 47">
            <a:extLst>
              <a:ext uri="{FF2B5EF4-FFF2-40B4-BE49-F238E27FC236}">
                <a16:creationId xmlns:a16="http://schemas.microsoft.com/office/drawing/2014/main" id="{90CA228F-98DF-49C4-9649-32D7199CC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0800" y="1141470"/>
            <a:ext cx="4413319" cy="0"/>
          </a:xfrm>
          <a:prstGeom prst="line">
            <a:avLst/>
          </a:prstGeom>
          <a:ln w="508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1E370F4-6FE2-45A6-AC8E-CCB1A8AE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7890" y="1858756"/>
            <a:ext cx="5079782" cy="3299873"/>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E7B77009-CB41-48DA-B4F8-D351976477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89638" y="1155984"/>
            <a:ext cx="5007429" cy="0"/>
          </a:xfrm>
          <a:prstGeom prst="line">
            <a:avLst/>
          </a:prstGeom>
          <a:ln w="254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Color">
            <a:extLst>
              <a:ext uri="{FF2B5EF4-FFF2-40B4-BE49-F238E27FC236}">
                <a16:creationId xmlns:a16="http://schemas.microsoft.com/office/drawing/2014/main" id="{D665D759-2DF8-4D47-8386-4BA28901A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7704" y="147451"/>
            <a:ext cx="685800" cy="658648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56" name="Rectangle 55">
            <a:extLst>
              <a:ext uri="{FF2B5EF4-FFF2-40B4-BE49-F238E27FC236}">
                <a16:creationId xmlns:a16="http://schemas.microsoft.com/office/drawing/2014/main" id="{FFABEEC7-A083-44D9-90A5-625C47E11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7891" y="5270661"/>
            <a:ext cx="5029175" cy="1470602"/>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AAE5E9DF-D418-4008-A200-BAC1DC545287}"/>
              </a:ext>
            </a:extLst>
          </p:cNvPr>
          <p:cNvGraphicFramePr>
            <a:graphicFrameLocks noGrp="1"/>
          </p:cNvGraphicFramePr>
          <p:nvPr>
            <p:extLst>
              <p:ext uri="{D42A27DB-BD31-4B8C-83A1-F6EECF244321}">
                <p14:modId xmlns:p14="http://schemas.microsoft.com/office/powerpoint/2010/main" val="565552095"/>
              </p:ext>
            </p:extLst>
          </p:nvPr>
        </p:nvGraphicFramePr>
        <p:xfrm>
          <a:off x="154163" y="2075539"/>
          <a:ext cx="6214237" cy="2225040"/>
        </p:xfrm>
        <a:graphic>
          <a:graphicData uri="http://schemas.openxmlformats.org/drawingml/2006/table">
            <a:tbl>
              <a:tblPr firstRow="1" bandRow="1">
                <a:tableStyleId>{5C22544A-7EE6-4342-B048-85BDC9FD1C3A}</a:tableStyleId>
              </a:tblPr>
              <a:tblGrid>
                <a:gridCol w="1451079">
                  <a:extLst>
                    <a:ext uri="{9D8B030D-6E8A-4147-A177-3AD203B41FA5}">
                      <a16:colId xmlns:a16="http://schemas.microsoft.com/office/drawing/2014/main" val="4068806634"/>
                    </a:ext>
                  </a:extLst>
                </a:gridCol>
                <a:gridCol w="2612921">
                  <a:extLst>
                    <a:ext uri="{9D8B030D-6E8A-4147-A177-3AD203B41FA5}">
                      <a16:colId xmlns:a16="http://schemas.microsoft.com/office/drawing/2014/main" val="3089512275"/>
                    </a:ext>
                  </a:extLst>
                </a:gridCol>
                <a:gridCol w="2150237">
                  <a:extLst>
                    <a:ext uri="{9D8B030D-6E8A-4147-A177-3AD203B41FA5}">
                      <a16:colId xmlns:a16="http://schemas.microsoft.com/office/drawing/2014/main" val="2949203349"/>
                    </a:ext>
                  </a:extLst>
                </a:gridCol>
              </a:tblGrid>
              <a:tr h="370840">
                <a:tc>
                  <a:txBody>
                    <a:bodyPr/>
                    <a:lstStyle/>
                    <a:p>
                      <a:endParaRPr lang="en-US" dirty="0"/>
                    </a:p>
                  </a:txBody>
                  <a:tcPr/>
                </a:tc>
                <a:tc>
                  <a:txBody>
                    <a:bodyPr/>
                    <a:lstStyle/>
                    <a:p>
                      <a:r>
                        <a:rPr lang="en-US" dirty="0"/>
                        <a:t>Monday 25</a:t>
                      </a:r>
                      <a:r>
                        <a:rPr lang="en-US" baseline="30000" dirty="0"/>
                        <a:t>th</a:t>
                      </a:r>
                      <a:endParaRPr lang="en-US" dirty="0"/>
                    </a:p>
                  </a:txBody>
                  <a:tcPr/>
                </a:tc>
                <a:tc>
                  <a:txBody>
                    <a:bodyPr/>
                    <a:lstStyle/>
                    <a:p>
                      <a:r>
                        <a:rPr lang="en-US" dirty="0"/>
                        <a:t>Tuesday 26</a:t>
                      </a:r>
                      <a:r>
                        <a:rPr lang="en-US" baseline="30000" dirty="0"/>
                        <a:t>th</a:t>
                      </a:r>
                      <a:endParaRPr lang="en-US" dirty="0"/>
                    </a:p>
                  </a:txBody>
                  <a:tcPr/>
                </a:tc>
                <a:extLst>
                  <a:ext uri="{0D108BD9-81ED-4DB2-BD59-A6C34878D82A}">
                    <a16:rowId xmlns:a16="http://schemas.microsoft.com/office/drawing/2014/main" val="3893850312"/>
                  </a:ext>
                </a:extLst>
              </a:tr>
              <a:tr h="370840">
                <a:tc>
                  <a:txBody>
                    <a:bodyPr/>
                    <a:lstStyle/>
                    <a:p>
                      <a:r>
                        <a:rPr lang="en-US" dirty="0"/>
                        <a:t>9 - 9:45   </a:t>
                      </a:r>
                    </a:p>
                  </a:txBody>
                  <a:tcPr/>
                </a:tc>
                <a:tc>
                  <a:txBody>
                    <a:bodyPr/>
                    <a:lstStyle/>
                    <a:p>
                      <a:r>
                        <a:rPr lang="en-US" dirty="0"/>
                        <a:t>Intro to </a:t>
                      </a:r>
                      <a:r>
                        <a:rPr lang="en-US" dirty="0" err="1"/>
                        <a:t>GOSTnets</a:t>
                      </a:r>
                      <a:endParaRPr lang="en-US" dirty="0"/>
                    </a:p>
                  </a:txBody>
                  <a:tcPr/>
                </a:tc>
                <a:tc>
                  <a:txBody>
                    <a:bodyPr/>
                    <a:lstStyle/>
                    <a:p>
                      <a:r>
                        <a:rPr lang="en-US" dirty="0"/>
                        <a:t>Cleaning Bad Data</a:t>
                      </a:r>
                    </a:p>
                  </a:txBody>
                  <a:tcPr/>
                </a:tc>
                <a:extLst>
                  <a:ext uri="{0D108BD9-81ED-4DB2-BD59-A6C34878D82A}">
                    <a16:rowId xmlns:a16="http://schemas.microsoft.com/office/drawing/2014/main" val="959632894"/>
                  </a:ext>
                </a:extLst>
              </a:tr>
              <a:tr h="370840">
                <a:tc>
                  <a:txBody>
                    <a:bodyPr/>
                    <a:lstStyle/>
                    <a:p>
                      <a:r>
                        <a:rPr lang="en-US" dirty="0"/>
                        <a:t>9:45 – 10:45</a:t>
                      </a:r>
                    </a:p>
                  </a:txBody>
                  <a:tcPr/>
                </a:tc>
                <a:tc>
                  <a:txBody>
                    <a:bodyPr/>
                    <a:lstStyle/>
                    <a:p>
                      <a:r>
                        <a:rPr lang="en-US" dirty="0"/>
                        <a:t>Setting up Data</a:t>
                      </a:r>
                    </a:p>
                  </a:txBody>
                  <a:tcPr/>
                </a:tc>
                <a:tc>
                  <a:txBody>
                    <a:bodyPr/>
                    <a:lstStyle/>
                    <a:p>
                      <a:r>
                        <a:rPr lang="en-US" dirty="0"/>
                        <a:t>Gravity Models</a:t>
                      </a:r>
                    </a:p>
                  </a:txBody>
                  <a:tcPr/>
                </a:tc>
                <a:extLst>
                  <a:ext uri="{0D108BD9-81ED-4DB2-BD59-A6C34878D82A}">
                    <a16:rowId xmlns:a16="http://schemas.microsoft.com/office/drawing/2014/main" val="3349147222"/>
                  </a:ext>
                </a:extLst>
              </a:tr>
              <a:tr h="370840">
                <a:tc>
                  <a:txBody>
                    <a:bodyPr/>
                    <a:lstStyle/>
                    <a:p>
                      <a:r>
                        <a:rPr lang="en-US" dirty="0"/>
                        <a:t>Coffee Break</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15613490"/>
                  </a:ext>
                </a:extLst>
              </a:tr>
              <a:tr h="370840">
                <a:tc>
                  <a:txBody>
                    <a:bodyPr/>
                    <a:lstStyle/>
                    <a:p>
                      <a:r>
                        <a:rPr lang="en-US" dirty="0"/>
                        <a:t>11 – 12 </a:t>
                      </a:r>
                    </a:p>
                  </a:txBody>
                  <a:tcPr/>
                </a:tc>
                <a:tc>
                  <a:txBody>
                    <a:bodyPr/>
                    <a:lstStyle/>
                    <a:p>
                      <a:r>
                        <a:rPr lang="en-US" dirty="0"/>
                        <a:t>Running an OD</a:t>
                      </a:r>
                    </a:p>
                  </a:txBody>
                  <a:tcPr/>
                </a:tc>
                <a:tc>
                  <a:txBody>
                    <a:bodyPr/>
                    <a:lstStyle/>
                    <a:p>
                      <a:r>
                        <a:rPr lang="en-US" dirty="0"/>
                        <a:t>Network Disruptions</a:t>
                      </a:r>
                    </a:p>
                  </a:txBody>
                  <a:tcPr/>
                </a:tc>
                <a:extLst>
                  <a:ext uri="{0D108BD9-81ED-4DB2-BD59-A6C34878D82A}">
                    <a16:rowId xmlns:a16="http://schemas.microsoft.com/office/drawing/2014/main" val="3330589930"/>
                  </a:ext>
                </a:extLst>
              </a:tr>
              <a:tr h="370840">
                <a:tc>
                  <a:txBody>
                    <a:bodyPr/>
                    <a:lstStyle/>
                    <a:p>
                      <a:r>
                        <a:rPr lang="en-US" dirty="0"/>
                        <a:t>AFTERNOON</a:t>
                      </a:r>
                    </a:p>
                  </a:txBody>
                  <a:tcPr/>
                </a:tc>
                <a:tc>
                  <a:txBody>
                    <a:bodyPr/>
                    <a:lstStyle/>
                    <a:p>
                      <a:r>
                        <a:rPr lang="en-US" dirty="0"/>
                        <a:t>1 on 1 Discussions</a:t>
                      </a:r>
                    </a:p>
                  </a:txBody>
                  <a:tcPr/>
                </a:tc>
                <a:tc>
                  <a:txBody>
                    <a:bodyPr/>
                    <a:lstStyle/>
                    <a:p>
                      <a:endParaRPr lang="en-US" dirty="0"/>
                    </a:p>
                  </a:txBody>
                  <a:tcPr/>
                </a:tc>
                <a:extLst>
                  <a:ext uri="{0D108BD9-81ED-4DB2-BD59-A6C34878D82A}">
                    <a16:rowId xmlns:a16="http://schemas.microsoft.com/office/drawing/2014/main" val="2344384494"/>
                  </a:ext>
                </a:extLst>
              </a:tr>
            </a:tbl>
          </a:graphicData>
        </a:graphic>
      </p:graphicFrame>
    </p:spTree>
    <p:extLst>
      <p:ext uri="{BB962C8B-B14F-4D97-AF65-F5344CB8AC3E}">
        <p14:creationId xmlns:p14="http://schemas.microsoft.com/office/powerpoint/2010/main" val="1713308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09E136-0DE8-4900-AD80-55D4D60CD617}"/>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88F6C6-6B99-4959-8CE7-98634E626D61}"/>
              </a:ext>
            </a:extLst>
          </p:cNvPr>
          <p:cNvSpPr>
            <a:spLocks noGrp="1"/>
          </p:cNvSpPr>
          <p:nvPr>
            <p:ph type="title"/>
          </p:nvPr>
        </p:nvSpPr>
        <p:spPr/>
        <p:txBody>
          <a:bodyPr/>
          <a:lstStyle/>
          <a:p>
            <a:r>
              <a:rPr lang="en-US" dirty="0" err="1">
                <a:solidFill>
                  <a:srgbClr val="CDCDCD"/>
                </a:solidFill>
              </a:rPr>
              <a:t>Graphtool</a:t>
            </a:r>
            <a:endParaRPr lang="en-US" dirty="0">
              <a:solidFill>
                <a:srgbClr val="CDCDCD"/>
              </a:solidFill>
            </a:endParaRPr>
          </a:p>
        </p:txBody>
      </p:sp>
      <p:sp>
        <p:nvSpPr>
          <p:cNvPr id="3" name="Content Placeholder 2">
            <a:extLst>
              <a:ext uri="{FF2B5EF4-FFF2-40B4-BE49-F238E27FC236}">
                <a16:creationId xmlns:a16="http://schemas.microsoft.com/office/drawing/2014/main" id="{8E66085A-4EAD-4FB4-9506-3CE761C3457D}"/>
              </a:ext>
            </a:extLst>
          </p:cNvPr>
          <p:cNvSpPr>
            <a:spLocks noGrp="1"/>
          </p:cNvSpPr>
          <p:nvPr>
            <p:ph idx="1"/>
          </p:nvPr>
        </p:nvSpPr>
        <p:spPr>
          <a:xfrm>
            <a:off x="838200" y="1825624"/>
            <a:ext cx="10515600" cy="4549775"/>
          </a:xfrm>
        </p:spPr>
        <p:txBody>
          <a:bodyPr>
            <a:normAutofit fontScale="92500"/>
          </a:bodyPr>
          <a:lstStyle/>
          <a:p>
            <a:r>
              <a:rPr lang="en-US" dirty="0" err="1">
                <a:solidFill>
                  <a:srgbClr val="CDCDCD"/>
                </a:solidFill>
              </a:rPr>
              <a:t>GOSTnets</a:t>
            </a:r>
            <a:r>
              <a:rPr lang="en-US" dirty="0">
                <a:solidFill>
                  <a:srgbClr val="CDCDCD"/>
                </a:solidFill>
              </a:rPr>
              <a:t>’ </a:t>
            </a:r>
            <a:r>
              <a:rPr lang="en-US" dirty="0" err="1">
                <a:solidFill>
                  <a:srgbClr val="CDCDCD"/>
                </a:solidFill>
              </a:rPr>
              <a:t>gn.calculate_OD</a:t>
            </a:r>
            <a:r>
              <a:rPr lang="en-US" dirty="0">
                <a:solidFill>
                  <a:srgbClr val="CDCDCD"/>
                </a:solidFill>
              </a:rPr>
              <a:t>() does all of its computation in </a:t>
            </a:r>
            <a:r>
              <a:rPr lang="en-US" dirty="0" err="1">
                <a:solidFill>
                  <a:srgbClr val="CDCDCD"/>
                </a:solidFill>
              </a:rPr>
              <a:t>networkx</a:t>
            </a:r>
            <a:r>
              <a:rPr lang="en-US" dirty="0">
                <a:solidFill>
                  <a:srgbClr val="CDCDCD"/>
                </a:solidFill>
              </a:rPr>
              <a:t>.</a:t>
            </a:r>
          </a:p>
          <a:p>
            <a:r>
              <a:rPr lang="en-US" dirty="0">
                <a:solidFill>
                  <a:srgbClr val="CDCDCD"/>
                </a:solidFill>
              </a:rPr>
              <a:t>This is not very efficient.</a:t>
            </a:r>
          </a:p>
          <a:p>
            <a:r>
              <a:rPr lang="en-US" dirty="0">
                <a:solidFill>
                  <a:srgbClr val="CDCDCD"/>
                </a:solidFill>
              </a:rPr>
              <a:t>For massive matrices (50,000 elements+), it is suggested to use </a:t>
            </a:r>
            <a:r>
              <a:rPr lang="en-US" dirty="0" err="1">
                <a:solidFill>
                  <a:srgbClr val="CDCDCD"/>
                </a:solidFill>
              </a:rPr>
              <a:t>graphtool</a:t>
            </a:r>
            <a:endParaRPr lang="en-US" dirty="0">
              <a:solidFill>
                <a:srgbClr val="CDCDCD"/>
              </a:solidFill>
            </a:endParaRPr>
          </a:p>
          <a:p>
            <a:r>
              <a:rPr lang="en-US" dirty="0" err="1">
                <a:solidFill>
                  <a:srgbClr val="CDCDCD"/>
                </a:solidFill>
              </a:rPr>
              <a:t>Graphtool</a:t>
            </a:r>
            <a:r>
              <a:rPr lang="en-US" dirty="0">
                <a:solidFill>
                  <a:srgbClr val="CDCDCD"/>
                </a:solidFill>
              </a:rPr>
              <a:t> is written in C++, and is delivered inside a docker environment</a:t>
            </a:r>
          </a:p>
          <a:p>
            <a:r>
              <a:rPr lang="en-US" dirty="0" err="1">
                <a:solidFill>
                  <a:srgbClr val="CDCDCD"/>
                </a:solidFill>
              </a:rPr>
              <a:t>GOSTnet’s</a:t>
            </a:r>
            <a:r>
              <a:rPr lang="en-US" dirty="0">
                <a:solidFill>
                  <a:srgbClr val="CDCDCD"/>
                </a:solidFill>
              </a:rPr>
              <a:t> sub-library – GOSTnet_graphtool_utils.py – makes exchanging between </a:t>
            </a:r>
            <a:r>
              <a:rPr lang="en-US" dirty="0" err="1">
                <a:solidFill>
                  <a:srgbClr val="CDCDCD"/>
                </a:solidFill>
              </a:rPr>
              <a:t>networkx</a:t>
            </a:r>
            <a:r>
              <a:rPr lang="en-US" dirty="0">
                <a:solidFill>
                  <a:srgbClr val="CDCDCD"/>
                </a:solidFill>
              </a:rPr>
              <a:t> and </a:t>
            </a:r>
            <a:r>
              <a:rPr lang="en-US" dirty="0" err="1">
                <a:solidFill>
                  <a:srgbClr val="CDCDCD"/>
                </a:solidFill>
              </a:rPr>
              <a:t>graphtool</a:t>
            </a:r>
            <a:r>
              <a:rPr lang="en-US" dirty="0">
                <a:solidFill>
                  <a:srgbClr val="CDCDCD"/>
                </a:solidFill>
              </a:rPr>
              <a:t> formats easy (nx2gt()).</a:t>
            </a:r>
          </a:p>
          <a:p>
            <a:r>
              <a:rPr lang="en-US" dirty="0">
                <a:solidFill>
                  <a:srgbClr val="CDCDCD"/>
                </a:solidFill>
              </a:rPr>
              <a:t>Further, pre-developed scripts leverage multiprocessing to achieve enormous magnitudes of speed-up (100x  or more).  </a:t>
            </a:r>
          </a:p>
          <a:p>
            <a:r>
              <a:rPr lang="en-US" dirty="0">
                <a:solidFill>
                  <a:srgbClr val="CDCDCD"/>
                </a:solidFill>
              </a:rPr>
              <a:t>Let’s talk if you think you are in this position</a:t>
            </a:r>
          </a:p>
        </p:txBody>
      </p:sp>
    </p:spTree>
    <p:extLst>
      <p:ext uri="{BB962C8B-B14F-4D97-AF65-F5344CB8AC3E}">
        <p14:creationId xmlns:p14="http://schemas.microsoft.com/office/powerpoint/2010/main" val="238355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353CD38-49D6-4CEF-8F02-8C79F5AF126F}"/>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Intro to </a:t>
            </a:r>
            <a:r>
              <a:rPr lang="en-US" sz="4000" dirty="0" err="1">
                <a:solidFill>
                  <a:srgbClr val="FFFFFF"/>
                </a:solidFill>
              </a:rPr>
              <a:t>GOSTnets</a:t>
            </a:r>
            <a:endParaRPr lang="en-US" sz="4000" dirty="0">
              <a:solidFill>
                <a:srgbClr val="FFFFFF"/>
              </a:solidFill>
            </a:endParaRPr>
          </a:p>
        </p:txBody>
      </p:sp>
      <p:sp>
        <p:nvSpPr>
          <p:cNvPr id="3" name="Content Placeholder 2">
            <a:extLst>
              <a:ext uri="{FF2B5EF4-FFF2-40B4-BE49-F238E27FC236}">
                <a16:creationId xmlns:a16="http://schemas.microsoft.com/office/drawing/2014/main" id="{CA6810DD-02D5-415B-A500-4C77E1578F0C}"/>
              </a:ext>
            </a:extLst>
          </p:cNvPr>
          <p:cNvSpPr>
            <a:spLocks noGrp="1"/>
          </p:cNvSpPr>
          <p:nvPr>
            <p:ph idx="1"/>
          </p:nvPr>
        </p:nvSpPr>
        <p:spPr>
          <a:xfrm>
            <a:off x="1179226" y="3092970"/>
            <a:ext cx="9833548" cy="2693976"/>
          </a:xfrm>
        </p:spPr>
        <p:txBody>
          <a:bodyPr>
            <a:normAutofit/>
          </a:bodyPr>
          <a:lstStyle/>
          <a:p>
            <a:r>
              <a:rPr lang="en-US" sz="2000" dirty="0">
                <a:solidFill>
                  <a:srgbClr val="000000"/>
                </a:solidFill>
              </a:rPr>
              <a:t>Who is everyone</a:t>
            </a:r>
          </a:p>
          <a:p>
            <a:endParaRPr lang="en-US" sz="2000" dirty="0">
              <a:solidFill>
                <a:srgbClr val="000000"/>
              </a:solidFill>
            </a:endParaRPr>
          </a:p>
          <a:p>
            <a:r>
              <a:rPr lang="en-US" sz="2000" dirty="0">
                <a:solidFill>
                  <a:srgbClr val="000000"/>
                </a:solidFill>
              </a:rPr>
              <a:t>What is </a:t>
            </a:r>
            <a:r>
              <a:rPr lang="en-US" sz="2000" dirty="0" err="1">
                <a:solidFill>
                  <a:srgbClr val="000000"/>
                </a:solidFill>
              </a:rPr>
              <a:t>GOSTnets</a:t>
            </a:r>
            <a:endParaRPr lang="en-US" sz="2000" dirty="0">
              <a:solidFill>
                <a:srgbClr val="000000"/>
              </a:solidFill>
            </a:endParaRPr>
          </a:p>
          <a:p>
            <a:endParaRPr lang="en-US" sz="2000" dirty="0">
              <a:solidFill>
                <a:srgbClr val="000000"/>
              </a:solidFill>
            </a:endParaRPr>
          </a:p>
          <a:p>
            <a:r>
              <a:rPr lang="en-US" sz="2000" dirty="0">
                <a:solidFill>
                  <a:srgbClr val="000000"/>
                </a:solidFill>
              </a:rPr>
              <a:t>Why </a:t>
            </a:r>
            <a:r>
              <a:rPr lang="en-US" sz="2000" dirty="0" err="1">
                <a:solidFill>
                  <a:srgbClr val="000000"/>
                </a:solidFill>
              </a:rPr>
              <a:t>GOSTnets</a:t>
            </a:r>
            <a:endParaRPr lang="en-US" sz="2000" dirty="0">
              <a:solidFill>
                <a:srgbClr val="000000"/>
              </a:solidFill>
            </a:endParaRPr>
          </a:p>
        </p:txBody>
      </p:sp>
    </p:spTree>
    <p:extLst>
      <p:ext uri="{BB962C8B-B14F-4D97-AF65-F5344CB8AC3E}">
        <p14:creationId xmlns:p14="http://schemas.microsoft.com/office/powerpoint/2010/main" val="407123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B55944D-8C86-4E6C-8E1B-BF1B0DBCBC48}"/>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5F4FC150-5DCC-4863-ACB5-27ED6B7AC82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66" r="28125"/>
          <a:stretch/>
        </p:blipFill>
        <p:spPr>
          <a:xfrm>
            <a:off x="-1739900" y="0"/>
            <a:ext cx="8966200" cy="6858000"/>
          </a:xfrm>
          <a:prstGeom prst="parallelogram">
            <a:avLst/>
          </a:prstGeom>
        </p:spPr>
      </p:pic>
      <p:cxnSp>
        <p:nvCxnSpPr>
          <p:cNvPr id="9" name="Straight Connector 8">
            <a:extLst>
              <a:ext uri="{FF2B5EF4-FFF2-40B4-BE49-F238E27FC236}">
                <a16:creationId xmlns:a16="http://schemas.microsoft.com/office/drawing/2014/main" id="{8B05B892-A8E7-4B02-9F5D-711CCE2465A4}"/>
              </a:ext>
            </a:extLst>
          </p:cNvPr>
          <p:cNvCxnSpPr/>
          <p:nvPr/>
        </p:nvCxnSpPr>
        <p:spPr>
          <a:xfrm flipH="1">
            <a:off x="5524500" y="0"/>
            <a:ext cx="1701800" cy="6858000"/>
          </a:xfrm>
          <a:prstGeom prst="line">
            <a:avLst/>
          </a:prstGeom>
          <a:ln w="63500">
            <a:solidFill>
              <a:srgbClr val="F6B917"/>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6F1DAB-1E30-46BF-8976-3F9AFB37738A}"/>
              </a:ext>
            </a:extLst>
          </p:cNvPr>
          <p:cNvSpPr txBox="1"/>
          <p:nvPr/>
        </p:nvSpPr>
        <p:spPr>
          <a:xfrm>
            <a:off x="6400800" y="421641"/>
            <a:ext cx="5791200" cy="4524315"/>
          </a:xfrm>
          <a:prstGeom prst="rect">
            <a:avLst/>
          </a:prstGeom>
          <a:noFill/>
        </p:spPr>
        <p:txBody>
          <a:bodyPr wrap="square" rtlCol="0">
            <a:spAutoFit/>
          </a:bodyPr>
          <a:lstStyle/>
          <a:p>
            <a:pPr algn="ctr"/>
            <a:r>
              <a:rPr lang="en-US" sz="7200" i="1" dirty="0">
                <a:solidFill>
                  <a:srgbClr val="CDCDCD"/>
                </a:solidFill>
                <a:latin typeface="+mj-lt"/>
              </a:rPr>
              <a:t>Objective: Estimate  improve access measurements</a:t>
            </a:r>
          </a:p>
        </p:txBody>
      </p:sp>
      <p:pic>
        <p:nvPicPr>
          <p:cNvPr id="13" name="Picture 10" descr="Related image">
            <a:extLst>
              <a:ext uri="{FF2B5EF4-FFF2-40B4-BE49-F238E27FC236}">
                <a16:creationId xmlns:a16="http://schemas.microsoft.com/office/drawing/2014/main" id="{75D42611-C040-465C-9611-826EDB17F98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323830" y="5019328"/>
            <a:ext cx="1765300" cy="176530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Schoolhouse">
            <a:extLst>
              <a:ext uri="{FF2B5EF4-FFF2-40B4-BE49-F238E27FC236}">
                <a16:creationId xmlns:a16="http://schemas.microsoft.com/office/drawing/2014/main" id="{85A7669C-9349-40AF-960D-C0782B4541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10880" y="4945956"/>
            <a:ext cx="1765300" cy="1765300"/>
          </a:xfrm>
          <a:prstGeom prst="rect">
            <a:avLst/>
          </a:prstGeom>
        </p:spPr>
      </p:pic>
      <p:pic>
        <p:nvPicPr>
          <p:cNvPr id="6" name="Graphic 5" descr="Briefcase">
            <a:extLst>
              <a:ext uri="{FF2B5EF4-FFF2-40B4-BE49-F238E27FC236}">
                <a16:creationId xmlns:a16="http://schemas.microsoft.com/office/drawing/2014/main" id="{1751A8D7-0B8B-4B6D-B5C7-36906F45F6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3330" y="4945956"/>
            <a:ext cx="1765300" cy="1765300"/>
          </a:xfrm>
          <a:prstGeom prst="rect">
            <a:avLst/>
          </a:prstGeom>
        </p:spPr>
      </p:pic>
    </p:spTree>
    <p:extLst>
      <p:ext uri="{BB962C8B-B14F-4D97-AF65-F5344CB8AC3E}">
        <p14:creationId xmlns:p14="http://schemas.microsoft.com/office/powerpoint/2010/main" val="683147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66AD616-1CA5-4044-B5CA-DD2B5F50BC4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lus Sign 3">
            <a:extLst>
              <a:ext uri="{FF2B5EF4-FFF2-40B4-BE49-F238E27FC236}">
                <a16:creationId xmlns:a16="http://schemas.microsoft.com/office/drawing/2014/main" id="{21A9BFDD-E70F-4958-9D56-CA4555C9CC8C}"/>
              </a:ext>
            </a:extLst>
          </p:cNvPr>
          <p:cNvSpPr/>
          <p:nvPr/>
        </p:nvSpPr>
        <p:spPr>
          <a:xfrm>
            <a:off x="2850104" y="3211791"/>
            <a:ext cx="939800" cy="939800"/>
          </a:xfrm>
          <a:prstGeom prst="mathPlus">
            <a:avLst>
              <a:gd name="adj1" fmla="val 4601"/>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lus Sign 5">
            <a:extLst>
              <a:ext uri="{FF2B5EF4-FFF2-40B4-BE49-F238E27FC236}">
                <a16:creationId xmlns:a16="http://schemas.microsoft.com/office/drawing/2014/main" id="{DBF4DF7A-C3C1-4616-9B5F-74A36485B98C}"/>
              </a:ext>
            </a:extLst>
          </p:cNvPr>
          <p:cNvSpPr/>
          <p:nvPr/>
        </p:nvSpPr>
        <p:spPr>
          <a:xfrm>
            <a:off x="5643197" y="3211791"/>
            <a:ext cx="939800" cy="939800"/>
          </a:xfrm>
          <a:prstGeom prst="mathPlus">
            <a:avLst>
              <a:gd name="adj1" fmla="val 4601"/>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lus Sign 6">
            <a:extLst>
              <a:ext uri="{FF2B5EF4-FFF2-40B4-BE49-F238E27FC236}">
                <a16:creationId xmlns:a16="http://schemas.microsoft.com/office/drawing/2014/main" id="{CB78A7F9-5BE4-4387-93D5-F6DA269F2B61}"/>
              </a:ext>
            </a:extLst>
          </p:cNvPr>
          <p:cNvSpPr/>
          <p:nvPr/>
        </p:nvSpPr>
        <p:spPr>
          <a:xfrm>
            <a:off x="8050755" y="3211791"/>
            <a:ext cx="939800" cy="939800"/>
          </a:xfrm>
          <a:prstGeom prst="mathPlus">
            <a:avLst>
              <a:gd name="adj1" fmla="val 4601"/>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quals 4">
            <a:extLst>
              <a:ext uri="{FF2B5EF4-FFF2-40B4-BE49-F238E27FC236}">
                <a16:creationId xmlns:a16="http://schemas.microsoft.com/office/drawing/2014/main" id="{7DA46D3F-9D47-403F-8A4E-82586EA2ECFC}"/>
              </a:ext>
            </a:extLst>
          </p:cNvPr>
          <p:cNvSpPr/>
          <p:nvPr/>
        </p:nvSpPr>
        <p:spPr>
          <a:xfrm>
            <a:off x="10214517" y="3420686"/>
            <a:ext cx="898524" cy="522009"/>
          </a:xfrm>
          <a:prstGeom prst="mathEqual">
            <a:avLst>
              <a:gd name="adj1" fmla="val 6490"/>
              <a:gd name="adj2" fmla="val 40955"/>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 name="Group 9">
            <a:extLst>
              <a:ext uri="{FF2B5EF4-FFF2-40B4-BE49-F238E27FC236}">
                <a16:creationId xmlns:a16="http://schemas.microsoft.com/office/drawing/2014/main" id="{1F05469B-7D8A-4285-8871-0DCDF7B9976B}"/>
              </a:ext>
            </a:extLst>
          </p:cNvPr>
          <p:cNvGrpSpPr/>
          <p:nvPr/>
        </p:nvGrpSpPr>
        <p:grpSpPr>
          <a:xfrm>
            <a:off x="6322003" y="2120900"/>
            <a:ext cx="1905000" cy="2513291"/>
            <a:chOff x="5907124" y="2120900"/>
            <a:chExt cx="1905000" cy="2513291"/>
          </a:xfrm>
        </p:grpSpPr>
        <p:pic>
          <p:nvPicPr>
            <p:cNvPr id="4100" name="Picture 4" descr="Image result for road icon">
              <a:extLst>
                <a:ext uri="{FF2B5EF4-FFF2-40B4-BE49-F238E27FC236}">
                  <a16:creationId xmlns:a16="http://schemas.microsoft.com/office/drawing/2014/main" id="{5D1C5226-16A7-4691-9C70-3A8F15D37F2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907124" y="272919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CA9763A-3381-45A9-93C7-BEADC6BF97E3}"/>
                </a:ext>
              </a:extLst>
            </p:cNvPr>
            <p:cNvSpPr txBox="1"/>
            <p:nvPr/>
          </p:nvSpPr>
          <p:spPr>
            <a:xfrm>
              <a:off x="6444927" y="2120900"/>
              <a:ext cx="829394" cy="400110"/>
            </a:xfrm>
            <a:prstGeom prst="rect">
              <a:avLst/>
            </a:prstGeom>
            <a:noFill/>
          </p:spPr>
          <p:txBody>
            <a:bodyPr wrap="none" rtlCol="0">
              <a:spAutoFit/>
            </a:bodyPr>
            <a:lstStyle/>
            <a:p>
              <a:r>
                <a:rPr lang="en-US" sz="2000" b="1" dirty="0">
                  <a:solidFill>
                    <a:srgbClr val="CDCDCD"/>
                  </a:solidFill>
                </a:rPr>
                <a:t>Roads</a:t>
              </a:r>
            </a:p>
          </p:txBody>
        </p:sp>
      </p:grpSp>
      <p:grpSp>
        <p:nvGrpSpPr>
          <p:cNvPr id="14" name="Group 13">
            <a:extLst>
              <a:ext uri="{FF2B5EF4-FFF2-40B4-BE49-F238E27FC236}">
                <a16:creationId xmlns:a16="http://schemas.microsoft.com/office/drawing/2014/main" id="{4A5509C3-979A-489F-AEAF-87A619E7D9AB}"/>
              </a:ext>
            </a:extLst>
          </p:cNvPr>
          <p:cNvGrpSpPr/>
          <p:nvPr/>
        </p:nvGrpSpPr>
        <p:grpSpPr>
          <a:xfrm>
            <a:off x="3831435" y="2120900"/>
            <a:ext cx="1765300" cy="2443441"/>
            <a:chOff x="3276856" y="2120900"/>
            <a:chExt cx="1765300" cy="2443441"/>
          </a:xfrm>
        </p:grpSpPr>
        <p:pic>
          <p:nvPicPr>
            <p:cNvPr id="4106" name="Picture 10" descr="Related image">
              <a:extLst>
                <a:ext uri="{FF2B5EF4-FFF2-40B4-BE49-F238E27FC236}">
                  <a16:creationId xmlns:a16="http://schemas.microsoft.com/office/drawing/2014/main" id="{333A9692-1F78-46BE-8703-61A50D1780F7}"/>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276856" y="2799041"/>
              <a:ext cx="1765300" cy="17653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E4FD2D-426B-4020-BF47-66DC3A27EAC7}"/>
                </a:ext>
              </a:extLst>
            </p:cNvPr>
            <p:cNvSpPr txBox="1"/>
            <p:nvPr/>
          </p:nvSpPr>
          <p:spPr>
            <a:xfrm>
              <a:off x="3621092" y="2120900"/>
              <a:ext cx="1099404" cy="400110"/>
            </a:xfrm>
            <a:prstGeom prst="rect">
              <a:avLst/>
            </a:prstGeom>
            <a:noFill/>
          </p:spPr>
          <p:txBody>
            <a:bodyPr wrap="none" rtlCol="0">
              <a:spAutoFit/>
            </a:bodyPr>
            <a:lstStyle/>
            <a:p>
              <a:pPr algn="ctr"/>
              <a:r>
                <a:rPr lang="en-US" sz="2000" b="1" dirty="0">
                  <a:solidFill>
                    <a:srgbClr val="CDCDCD"/>
                  </a:solidFill>
                </a:rPr>
                <a:t>Facilities</a:t>
              </a:r>
            </a:p>
          </p:txBody>
        </p:sp>
      </p:grpSp>
      <p:grpSp>
        <p:nvGrpSpPr>
          <p:cNvPr id="19" name="Group 18">
            <a:extLst>
              <a:ext uri="{FF2B5EF4-FFF2-40B4-BE49-F238E27FC236}">
                <a16:creationId xmlns:a16="http://schemas.microsoft.com/office/drawing/2014/main" id="{C4B59FD2-390D-4375-922F-FD2D789F7142}"/>
              </a:ext>
            </a:extLst>
          </p:cNvPr>
          <p:cNvGrpSpPr/>
          <p:nvPr/>
        </p:nvGrpSpPr>
        <p:grpSpPr>
          <a:xfrm>
            <a:off x="8649923" y="2110013"/>
            <a:ext cx="1905000" cy="2389012"/>
            <a:chOff x="8343900" y="2175329"/>
            <a:chExt cx="1905000" cy="2389012"/>
          </a:xfrm>
        </p:grpSpPr>
        <p:pic>
          <p:nvPicPr>
            <p:cNvPr id="4108" name="Picture 12" descr="Related image">
              <a:extLst>
                <a:ext uri="{FF2B5EF4-FFF2-40B4-BE49-F238E27FC236}">
                  <a16:creationId xmlns:a16="http://schemas.microsoft.com/office/drawing/2014/main" id="{D9AE1AAA-194D-4678-A785-E10FF683843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343900" y="265934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AB00882-C90C-4831-AF39-6519417F7433}"/>
                </a:ext>
              </a:extLst>
            </p:cNvPr>
            <p:cNvSpPr txBox="1"/>
            <p:nvPr/>
          </p:nvSpPr>
          <p:spPr>
            <a:xfrm>
              <a:off x="8734456" y="2175329"/>
              <a:ext cx="1210844" cy="400110"/>
            </a:xfrm>
            <a:prstGeom prst="rect">
              <a:avLst/>
            </a:prstGeom>
            <a:noFill/>
          </p:spPr>
          <p:txBody>
            <a:bodyPr wrap="none" rtlCol="0">
              <a:spAutoFit/>
            </a:bodyPr>
            <a:lstStyle/>
            <a:p>
              <a:r>
                <a:rPr lang="en-US" sz="2000" b="1" dirty="0" err="1">
                  <a:solidFill>
                    <a:srgbClr val="CDCDCD"/>
                  </a:solidFill>
                </a:rPr>
                <a:t>GOSTnets</a:t>
              </a:r>
              <a:endParaRPr lang="en-US" sz="2000" b="1" dirty="0">
                <a:solidFill>
                  <a:srgbClr val="CDCDCD"/>
                </a:solidFill>
              </a:endParaRPr>
            </a:p>
          </p:txBody>
        </p:sp>
      </p:grpSp>
      <p:grpSp>
        <p:nvGrpSpPr>
          <p:cNvPr id="13" name="Group 12">
            <a:extLst>
              <a:ext uri="{FF2B5EF4-FFF2-40B4-BE49-F238E27FC236}">
                <a16:creationId xmlns:a16="http://schemas.microsoft.com/office/drawing/2014/main" id="{6D83854F-E6FA-42B0-9858-5CAA9AF53727}"/>
              </a:ext>
            </a:extLst>
          </p:cNvPr>
          <p:cNvGrpSpPr/>
          <p:nvPr/>
        </p:nvGrpSpPr>
        <p:grpSpPr>
          <a:xfrm>
            <a:off x="1078959" y="2120900"/>
            <a:ext cx="2137353" cy="2285940"/>
            <a:chOff x="664080" y="2120900"/>
            <a:chExt cx="2137353" cy="2285940"/>
          </a:xfrm>
        </p:grpSpPr>
        <p:sp>
          <p:nvSpPr>
            <p:cNvPr id="8" name="TextBox 7">
              <a:extLst>
                <a:ext uri="{FF2B5EF4-FFF2-40B4-BE49-F238E27FC236}">
                  <a16:creationId xmlns:a16="http://schemas.microsoft.com/office/drawing/2014/main" id="{0EFBF16E-DA51-4A07-BED4-112462D303E0}"/>
                </a:ext>
              </a:extLst>
            </p:cNvPr>
            <p:cNvSpPr txBox="1"/>
            <p:nvPr/>
          </p:nvSpPr>
          <p:spPr>
            <a:xfrm>
              <a:off x="1275387" y="2120900"/>
              <a:ext cx="914738" cy="400110"/>
            </a:xfrm>
            <a:prstGeom prst="rect">
              <a:avLst/>
            </a:prstGeom>
            <a:noFill/>
          </p:spPr>
          <p:txBody>
            <a:bodyPr wrap="none" rtlCol="0">
              <a:spAutoFit/>
            </a:bodyPr>
            <a:lstStyle/>
            <a:p>
              <a:r>
                <a:rPr lang="en-US" sz="2000" b="1" dirty="0">
                  <a:solidFill>
                    <a:srgbClr val="CDCDCD"/>
                  </a:solidFill>
                </a:rPr>
                <a:t>People</a:t>
              </a:r>
            </a:p>
          </p:txBody>
        </p:sp>
        <p:grpSp>
          <p:nvGrpSpPr>
            <p:cNvPr id="12" name="Group 11">
              <a:extLst>
                <a:ext uri="{FF2B5EF4-FFF2-40B4-BE49-F238E27FC236}">
                  <a16:creationId xmlns:a16="http://schemas.microsoft.com/office/drawing/2014/main" id="{8D2C8A3F-26A0-4986-8F2A-9E67F48EF857}"/>
                </a:ext>
              </a:extLst>
            </p:cNvPr>
            <p:cNvGrpSpPr/>
            <p:nvPr/>
          </p:nvGrpSpPr>
          <p:grpSpPr>
            <a:xfrm>
              <a:off x="664080" y="2799041"/>
              <a:ext cx="2137353" cy="1607799"/>
              <a:chOff x="664080" y="2799041"/>
              <a:chExt cx="2137353" cy="1607799"/>
            </a:xfrm>
          </p:grpSpPr>
          <p:pic>
            <p:nvPicPr>
              <p:cNvPr id="4110" name="Picture 14" descr="Image result for person icon">
                <a:extLst>
                  <a:ext uri="{FF2B5EF4-FFF2-40B4-BE49-F238E27FC236}">
                    <a16:creationId xmlns:a16="http://schemas.microsoft.com/office/drawing/2014/main" id="{817B509B-7F9B-4440-ACAF-47D2005D6F6B}"/>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64080" y="2799041"/>
                <a:ext cx="1510289" cy="1607799"/>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result for woman icon">
                <a:extLst>
                  <a:ext uri="{FF2B5EF4-FFF2-40B4-BE49-F238E27FC236}">
                    <a16:creationId xmlns:a16="http://schemas.microsoft.com/office/drawing/2014/main" id="{6D91A763-7A8F-4C6D-8AF2-D3FE2CC408B7}"/>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291144" y="2856696"/>
                <a:ext cx="1510289" cy="15102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8" name="TextBox 27">
            <a:extLst>
              <a:ext uri="{FF2B5EF4-FFF2-40B4-BE49-F238E27FC236}">
                <a16:creationId xmlns:a16="http://schemas.microsoft.com/office/drawing/2014/main" id="{497A2845-FFEE-4AC6-94C2-90D832E32325}"/>
              </a:ext>
            </a:extLst>
          </p:cNvPr>
          <p:cNvSpPr txBox="1"/>
          <p:nvPr/>
        </p:nvSpPr>
        <p:spPr>
          <a:xfrm>
            <a:off x="0" y="4904631"/>
            <a:ext cx="12192000" cy="1200329"/>
          </a:xfrm>
          <a:prstGeom prst="rect">
            <a:avLst/>
          </a:prstGeom>
          <a:noFill/>
        </p:spPr>
        <p:txBody>
          <a:bodyPr wrap="square" rtlCol="0">
            <a:spAutoFit/>
          </a:bodyPr>
          <a:lstStyle/>
          <a:p>
            <a:pPr algn="ctr"/>
            <a:r>
              <a:rPr lang="en-US" sz="7200" i="1" dirty="0">
                <a:solidFill>
                  <a:srgbClr val="CDCDCD"/>
                </a:solidFill>
                <a:latin typeface="+mj-lt"/>
              </a:rPr>
              <a:t>insight</a:t>
            </a:r>
          </a:p>
        </p:txBody>
      </p:sp>
      <p:sp>
        <p:nvSpPr>
          <p:cNvPr id="2" name="Oval 1">
            <a:extLst>
              <a:ext uri="{FF2B5EF4-FFF2-40B4-BE49-F238E27FC236}">
                <a16:creationId xmlns:a16="http://schemas.microsoft.com/office/drawing/2014/main" id="{2DC410F3-C837-49A5-9B0B-423D07DA22D3}"/>
              </a:ext>
            </a:extLst>
          </p:cNvPr>
          <p:cNvSpPr/>
          <p:nvPr/>
        </p:nvSpPr>
        <p:spPr>
          <a:xfrm>
            <a:off x="5638266" y="1778000"/>
            <a:ext cx="5677434" cy="3441700"/>
          </a:xfrm>
          <a:prstGeom prst="ellipse">
            <a:avLst/>
          </a:prstGeom>
          <a:noFill/>
          <a:ln w="76200">
            <a:solidFill>
              <a:srgbClr val="F6B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70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A715DD-20A3-4227-A439-3E2ADD4A179E}"/>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2756074B-789D-45B1-B12C-5D6834C13C34}"/>
              </a:ext>
            </a:extLst>
          </p:cNvPr>
          <p:cNvCxnSpPr/>
          <p:nvPr/>
        </p:nvCxnSpPr>
        <p:spPr>
          <a:xfrm>
            <a:off x="6096000" y="163286"/>
            <a:ext cx="0" cy="6444343"/>
          </a:xfrm>
          <a:prstGeom prst="line">
            <a:avLst/>
          </a:prstGeom>
          <a:ln w="25400">
            <a:solidFill>
              <a:srgbClr val="F6B91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4DF1EAA-4FCC-49A8-B4CA-6D63C65B1CA7}"/>
              </a:ext>
            </a:extLst>
          </p:cNvPr>
          <p:cNvSpPr txBox="1"/>
          <p:nvPr/>
        </p:nvSpPr>
        <p:spPr>
          <a:xfrm>
            <a:off x="6096000" y="163286"/>
            <a:ext cx="6096000" cy="461665"/>
          </a:xfrm>
          <a:prstGeom prst="rect">
            <a:avLst/>
          </a:prstGeom>
          <a:noFill/>
        </p:spPr>
        <p:txBody>
          <a:bodyPr wrap="square" rtlCol="0">
            <a:spAutoFit/>
          </a:bodyPr>
          <a:lstStyle/>
          <a:p>
            <a:pPr algn="ctr"/>
            <a:r>
              <a:rPr lang="en-US" sz="2400" b="1" dirty="0" err="1">
                <a:solidFill>
                  <a:srgbClr val="CDCDCD"/>
                </a:solidFill>
                <a:latin typeface="+mj-lt"/>
              </a:rPr>
              <a:t>GOSTnets</a:t>
            </a:r>
            <a:endParaRPr lang="en-US" sz="2400" b="1" dirty="0">
              <a:solidFill>
                <a:srgbClr val="CDCDCD"/>
              </a:solidFill>
              <a:latin typeface="+mj-lt"/>
            </a:endParaRPr>
          </a:p>
        </p:txBody>
      </p:sp>
      <p:sp>
        <p:nvSpPr>
          <p:cNvPr id="9" name="TextBox 8">
            <a:extLst>
              <a:ext uri="{FF2B5EF4-FFF2-40B4-BE49-F238E27FC236}">
                <a16:creationId xmlns:a16="http://schemas.microsoft.com/office/drawing/2014/main" id="{C8C57621-A752-43F4-9EB9-2CE14781B98C}"/>
              </a:ext>
            </a:extLst>
          </p:cNvPr>
          <p:cNvSpPr txBox="1"/>
          <p:nvPr/>
        </p:nvSpPr>
        <p:spPr>
          <a:xfrm>
            <a:off x="0" y="163286"/>
            <a:ext cx="6096000" cy="738664"/>
          </a:xfrm>
          <a:prstGeom prst="rect">
            <a:avLst/>
          </a:prstGeom>
          <a:noFill/>
        </p:spPr>
        <p:txBody>
          <a:bodyPr wrap="square" rtlCol="0">
            <a:spAutoFit/>
          </a:bodyPr>
          <a:lstStyle/>
          <a:p>
            <a:pPr algn="ctr"/>
            <a:r>
              <a:rPr lang="en-US" sz="2400" b="1" dirty="0">
                <a:solidFill>
                  <a:srgbClr val="CDCDCD"/>
                </a:solidFill>
                <a:latin typeface="+mj-lt"/>
              </a:rPr>
              <a:t>Other options</a:t>
            </a:r>
          </a:p>
          <a:p>
            <a:pPr algn="ctr"/>
            <a:r>
              <a:rPr lang="en-US" dirty="0">
                <a:solidFill>
                  <a:srgbClr val="CDCDCD"/>
                </a:solidFill>
                <a:latin typeface="+mj-lt"/>
              </a:rPr>
              <a:t>(Google Maps, Apple Maps, OSRM...)</a:t>
            </a:r>
          </a:p>
        </p:txBody>
      </p:sp>
      <p:sp>
        <p:nvSpPr>
          <p:cNvPr id="10" name="Isosceles Triangle 9">
            <a:extLst>
              <a:ext uri="{FF2B5EF4-FFF2-40B4-BE49-F238E27FC236}">
                <a16:creationId xmlns:a16="http://schemas.microsoft.com/office/drawing/2014/main" id="{8E28DE2F-4344-4825-B639-108A67CF719F}"/>
              </a:ext>
            </a:extLst>
          </p:cNvPr>
          <p:cNvSpPr/>
          <p:nvPr/>
        </p:nvSpPr>
        <p:spPr>
          <a:xfrm rot="10800000">
            <a:off x="2269672" y="1488680"/>
            <a:ext cx="1404254" cy="400110"/>
          </a:xfrm>
          <a:prstGeom prst="triangle">
            <a:avLst/>
          </a:prstGeom>
          <a:solidFill>
            <a:srgbClr val="F6B917"/>
          </a:solidFill>
          <a:ln>
            <a:solidFill>
              <a:srgbClr val="F6B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88CBF28-3D1C-449E-9832-48B9B09E4467}"/>
              </a:ext>
            </a:extLst>
          </p:cNvPr>
          <p:cNvSpPr/>
          <p:nvPr/>
        </p:nvSpPr>
        <p:spPr>
          <a:xfrm rot="10800000">
            <a:off x="2269673" y="5282234"/>
            <a:ext cx="1404254" cy="400110"/>
          </a:xfrm>
          <a:prstGeom prst="triangle">
            <a:avLst/>
          </a:prstGeom>
          <a:solidFill>
            <a:srgbClr val="F6B917"/>
          </a:solidFill>
          <a:ln>
            <a:solidFill>
              <a:srgbClr val="FFC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C389449-3993-4A5C-AA73-04368034E7CC}"/>
              </a:ext>
            </a:extLst>
          </p:cNvPr>
          <p:cNvSpPr txBox="1"/>
          <p:nvPr/>
        </p:nvSpPr>
        <p:spPr>
          <a:xfrm flipH="1">
            <a:off x="1775735" y="990990"/>
            <a:ext cx="2392128" cy="369332"/>
          </a:xfrm>
          <a:prstGeom prst="rect">
            <a:avLst/>
          </a:prstGeom>
          <a:noFill/>
        </p:spPr>
        <p:txBody>
          <a:bodyPr wrap="square" rtlCol="0">
            <a:spAutoFit/>
          </a:bodyPr>
          <a:lstStyle/>
          <a:p>
            <a:r>
              <a:rPr lang="en-US" dirty="0">
                <a:solidFill>
                  <a:srgbClr val="CDCDCD"/>
                </a:solidFill>
                <a:latin typeface="+mj-lt"/>
              </a:rPr>
              <a:t>Origin(s), Destination(s)</a:t>
            </a:r>
          </a:p>
        </p:txBody>
      </p:sp>
      <p:sp>
        <p:nvSpPr>
          <p:cNvPr id="15" name="TextBox 14">
            <a:extLst>
              <a:ext uri="{FF2B5EF4-FFF2-40B4-BE49-F238E27FC236}">
                <a16:creationId xmlns:a16="http://schemas.microsoft.com/office/drawing/2014/main" id="{BD1B073B-E254-4DF5-8DB4-81DF8649D872}"/>
              </a:ext>
            </a:extLst>
          </p:cNvPr>
          <p:cNvSpPr txBox="1"/>
          <p:nvPr/>
        </p:nvSpPr>
        <p:spPr>
          <a:xfrm flipH="1">
            <a:off x="1376527" y="5761438"/>
            <a:ext cx="3309258" cy="646331"/>
          </a:xfrm>
          <a:prstGeom prst="rect">
            <a:avLst/>
          </a:prstGeom>
          <a:noFill/>
        </p:spPr>
        <p:txBody>
          <a:bodyPr wrap="square" rtlCol="0">
            <a:spAutoFit/>
          </a:bodyPr>
          <a:lstStyle/>
          <a:p>
            <a:pPr algn="ctr"/>
            <a:r>
              <a:rPr lang="en-US" dirty="0">
                <a:solidFill>
                  <a:srgbClr val="CDCDCD"/>
                </a:solidFill>
                <a:latin typeface="+mj-lt"/>
              </a:rPr>
              <a:t>Travel times </a:t>
            </a:r>
          </a:p>
          <a:p>
            <a:pPr algn="ctr"/>
            <a:r>
              <a:rPr lang="en-US" dirty="0">
                <a:solidFill>
                  <a:srgbClr val="CDCDCD"/>
                </a:solidFill>
                <a:latin typeface="+mj-lt"/>
              </a:rPr>
              <a:t> (single-journey | small matrices)</a:t>
            </a:r>
          </a:p>
        </p:txBody>
      </p:sp>
      <p:sp>
        <p:nvSpPr>
          <p:cNvPr id="16" name="Isosceles Triangle 15">
            <a:extLst>
              <a:ext uri="{FF2B5EF4-FFF2-40B4-BE49-F238E27FC236}">
                <a16:creationId xmlns:a16="http://schemas.microsoft.com/office/drawing/2014/main" id="{1D9E4696-E7E5-46B4-BD12-EEFC899DF118}"/>
              </a:ext>
            </a:extLst>
          </p:cNvPr>
          <p:cNvSpPr/>
          <p:nvPr/>
        </p:nvSpPr>
        <p:spPr>
          <a:xfrm rot="10800000">
            <a:off x="8395608" y="1488680"/>
            <a:ext cx="1404254" cy="400110"/>
          </a:xfrm>
          <a:prstGeom prst="triangle">
            <a:avLst/>
          </a:prstGeom>
          <a:solidFill>
            <a:srgbClr val="F6B917"/>
          </a:solidFill>
          <a:ln>
            <a:solidFill>
              <a:srgbClr val="F6B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E6E9DF9B-81F7-4BE3-8F7B-7D0AC309BEC8}"/>
              </a:ext>
            </a:extLst>
          </p:cNvPr>
          <p:cNvSpPr/>
          <p:nvPr/>
        </p:nvSpPr>
        <p:spPr>
          <a:xfrm rot="10800000">
            <a:off x="8395608" y="5282234"/>
            <a:ext cx="1404254" cy="400110"/>
          </a:xfrm>
          <a:prstGeom prst="triangle">
            <a:avLst/>
          </a:prstGeom>
          <a:solidFill>
            <a:srgbClr val="F6B917"/>
          </a:solidFill>
          <a:ln>
            <a:solidFill>
              <a:srgbClr val="FFC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EE3DFFF-4459-473F-8EB6-1A2F41EDF8D8}"/>
              </a:ext>
            </a:extLst>
          </p:cNvPr>
          <p:cNvSpPr txBox="1"/>
          <p:nvPr/>
        </p:nvSpPr>
        <p:spPr>
          <a:xfrm flipH="1">
            <a:off x="7901671" y="990990"/>
            <a:ext cx="2392128" cy="369332"/>
          </a:xfrm>
          <a:prstGeom prst="rect">
            <a:avLst/>
          </a:prstGeom>
          <a:noFill/>
        </p:spPr>
        <p:txBody>
          <a:bodyPr wrap="square" rtlCol="0">
            <a:spAutoFit/>
          </a:bodyPr>
          <a:lstStyle/>
          <a:p>
            <a:r>
              <a:rPr lang="en-US" dirty="0">
                <a:solidFill>
                  <a:srgbClr val="CDCDCD"/>
                </a:solidFill>
                <a:latin typeface="+mj-lt"/>
              </a:rPr>
              <a:t>Origin(s), Destination(s)</a:t>
            </a:r>
          </a:p>
        </p:txBody>
      </p:sp>
      <p:sp>
        <p:nvSpPr>
          <p:cNvPr id="12" name="AutoShape 6" descr="Image result for transparent box">
            <a:extLst>
              <a:ext uri="{FF2B5EF4-FFF2-40B4-BE49-F238E27FC236}">
                <a16:creationId xmlns:a16="http://schemas.microsoft.com/office/drawing/2014/main" id="{D7FEA54A-0EED-4467-B30D-EC9E7CBA7D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Related image">
            <a:extLst>
              <a:ext uri="{FF2B5EF4-FFF2-40B4-BE49-F238E27FC236}">
                <a16:creationId xmlns:a16="http://schemas.microsoft.com/office/drawing/2014/main" id="{04348563-1B7A-4E33-ACC5-C88A4F000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157" y="2148297"/>
            <a:ext cx="2747156" cy="289739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D5FC642-5DFD-4F33-908F-D564657D7B97}"/>
              </a:ext>
            </a:extLst>
          </p:cNvPr>
          <p:cNvSpPr txBox="1"/>
          <p:nvPr/>
        </p:nvSpPr>
        <p:spPr>
          <a:xfrm flipH="1">
            <a:off x="7443106" y="5761438"/>
            <a:ext cx="3309258" cy="646331"/>
          </a:xfrm>
          <a:prstGeom prst="rect">
            <a:avLst/>
          </a:prstGeom>
          <a:noFill/>
        </p:spPr>
        <p:txBody>
          <a:bodyPr wrap="square" rtlCol="0">
            <a:spAutoFit/>
          </a:bodyPr>
          <a:lstStyle/>
          <a:p>
            <a:pPr algn="ctr"/>
            <a:r>
              <a:rPr lang="en-US" dirty="0">
                <a:solidFill>
                  <a:srgbClr val="CDCDCD"/>
                </a:solidFill>
                <a:latin typeface="+mj-lt"/>
              </a:rPr>
              <a:t>Travel times </a:t>
            </a:r>
          </a:p>
          <a:p>
            <a:pPr algn="ctr"/>
            <a:r>
              <a:rPr lang="en-US" dirty="0">
                <a:solidFill>
                  <a:srgbClr val="CDCDCD"/>
                </a:solidFill>
                <a:latin typeface="+mj-lt"/>
              </a:rPr>
              <a:t> (any-size matrices)</a:t>
            </a:r>
          </a:p>
        </p:txBody>
      </p:sp>
      <p:pic>
        <p:nvPicPr>
          <p:cNvPr id="1026" name="Picture 2" descr="Image result for safe">
            <a:extLst>
              <a:ext uri="{FF2B5EF4-FFF2-40B4-BE49-F238E27FC236}">
                <a16:creationId xmlns:a16="http://schemas.microsoft.com/office/drawing/2014/main" id="{5CDF57BC-0EB0-4496-8979-530216005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18" t="2069" r="9111" b="8024"/>
          <a:stretch/>
        </p:blipFill>
        <p:spPr bwMode="auto">
          <a:xfrm>
            <a:off x="1669768" y="2148297"/>
            <a:ext cx="2604062" cy="289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10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6191EC-11EC-48A1-A535-551183FCCACB}"/>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50E86FBA-D942-4B60-A6C6-E84362061EF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79" t="1168" r="1354" b="1860"/>
          <a:stretch/>
        </p:blipFill>
        <p:spPr>
          <a:xfrm>
            <a:off x="-1" y="0"/>
            <a:ext cx="9768391" cy="6858000"/>
          </a:xfrm>
        </p:spPr>
      </p:pic>
      <p:sp>
        <p:nvSpPr>
          <p:cNvPr id="10" name="TextBox 9">
            <a:extLst>
              <a:ext uri="{FF2B5EF4-FFF2-40B4-BE49-F238E27FC236}">
                <a16:creationId xmlns:a16="http://schemas.microsoft.com/office/drawing/2014/main" id="{95E11E38-F3F8-4A16-B0A2-CDDC530EEA3A}"/>
              </a:ext>
            </a:extLst>
          </p:cNvPr>
          <p:cNvSpPr txBox="1"/>
          <p:nvPr/>
        </p:nvSpPr>
        <p:spPr>
          <a:xfrm>
            <a:off x="9768390" y="1066800"/>
            <a:ext cx="2423610" cy="5324535"/>
          </a:xfrm>
          <a:prstGeom prst="rect">
            <a:avLst/>
          </a:prstGeom>
          <a:noFill/>
        </p:spPr>
        <p:txBody>
          <a:bodyPr wrap="square" rtlCol="0">
            <a:spAutoFit/>
          </a:bodyPr>
          <a:lstStyle/>
          <a:p>
            <a:pPr algn="ctr"/>
            <a:r>
              <a:rPr lang="en-US" sz="7200" b="1" i="1" dirty="0">
                <a:solidFill>
                  <a:srgbClr val="F6B917"/>
                </a:solidFill>
                <a:latin typeface="+mj-lt"/>
              </a:rPr>
              <a:t>44%</a:t>
            </a:r>
            <a:r>
              <a:rPr lang="en-US" sz="7200" i="1" dirty="0">
                <a:solidFill>
                  <a:srgbClr val="F6B917"/>
                </a:solidFill>
                <a:latin typeface="+mj-lt"/>
              </a:rPr>
              <a:t> </a:t>
            </a:r>
          </a:p>
          <a:p>
            <a:pPr algn="ctr"/>
            <a:r>
              <a:rPr lang="en-US" sz="2000" i="1" dirty="0">
                <a:solidFill>
                  <a:srgbClr val="CDCDCD"/>
                </a:solidFill>
                <a:latin typeface="+mj-lt"/>
              </a:rPr>
              <a:t>of Yemeni live within </a:t>
            </a:r>
            <a:r>
              <a:rPr lang="en-US" sz="2000" i="1" dirty="0">
                <a:solidFill>
                  <a:srgbClr val="F6B917"/>
                </a:solidFill>
                <a:latin typeface="+mj-lt"/>
              </a:rPr>
              <a:t>30 minutes </a:t>
            </a:r>
            <a:r>
              <a:rPr lang="en-US" sz="2000" i="1" dirty="0">
                <a:solidFill>
                  <a:srgbClr val="CDCDCD"/>
                </a:solidFill>
                <a:latin typeface="+mj-lt"/>
              </a:rPr>
              <a:t>travel of their nearest hospital</a:t>
            </a:r>
          </a:p>
          <a:p>
            <a:pPr algn="ctr"/>
            <a:endParaRPr lang="en-US" sz="2800" i="1" dirty="0">
              <a:solidFill>
                <a:srgbClr val="CDCDCD"/>
              </a:solidFill>
              <a:latin typeface="+mj-lt"/>
            </a:endParaRPr>
          </a:p>
          <a:p>
            <a:pPr algn="ctr"/>
            <a:r>
              <a:rPr lang="en-US" sz="2000" i="1" dirty="0">
                <a:solidFill>
                  <a:srgbClr val="CDCDCD"/>
                </a:solidFill>
                <a:latin typeface="+mj-lt"/>
              </a:rPr>
              <a:t>That figure </a:t>
            </a:r>
          </a:p>
          <a:p>
            <a:pPr algn="ctr"/>
            <a:r>
              <a:rPr lang="en-US" sz="2000" i="1" dirty="0">
                <a:solidFill>
                  <a:srgbClr val="CDCDCD"/>
                </a:solidFill>
                <a:latin typeface="+mj-lt"/>
              </a:rPr>
              <a:t>rises to</a:t>
            </a:r>
            <a:r>
              <a:rPr lang="en-US" sz="2000" b="1" i="1" dirty="0">
                <a:solidFill>
                  <a:srgbClr val="CDCDCD"/>
                </a:solidFill>
                <a:latin typeface="+mj-lt"/>
              </a:rPr>
              <a:t> </a:t>
            </a:r>
          </a:p>
          <a:p>
            <a:pPr algn="ctr"/>
            <a:r>
              <a:rPr lang="en-US" sz="7200" b="1" i="1" dirty="0">
                <a:solidFill>
                  <a:srgbClr val="F6B917"/>
                </a:solidFill>
                <a:latin typeface="+mj-lt"/>
              </a:rPr>
              <a:t>68% </a:t>
            </a:r>
          </a:p>
          <a:p>
            <a:pPr algn="ctr"/>
            <a:r>
              <a:rPr lang="en-US" sz="2000" i="1" dirty="0">
                <a:solidFill>
                  <a:srgbClr val="CDCDCD"/>
                </a:solidFill>
                <a:latin typeface="+mj-lt"/>
              </a:rPr>
              <a:t>for access </a:t>
            </a:r>
          </a:p>
          <a:p>
            <a:pPr algn="ctr"/>
            <a:r>
              <a:rPr lang="en-US" sz="2000" i="1" dirty="0">
                <a:solidFill>
                  <a:srgbClr val="CDCDCD"/>
                </a:solidFill>
                <a:latin typeface="+mj-lt"/>
              </a:rPr>
              <a:t>within </a:t>
            </a:r>
            <a:r>
              <a:rPr lang="en-US" sz="2000" i="1" dirty="0">
                <a:solidFill>
                  <a:srgbClr val="F6B917"/>
                </a:solidFill>
                <a:latin typeface="+mj-lt"/>
              </a:rPr>
              <a:t>1 hour</a:t>
            </a:r>
          </a:p>
          <a:p>
            <a:pPr algn="ctr"/>
            <a:endParaRPr lang="en-US" sz="2800" i="1" dirty="0">
              <a:solidFill>
                <a:srgbClr val="CDCDCD"/>
              </a:solidFill>
              <a:latin typeface="+mj-lt"/>
            </a:endParaRPr>
          </a:p>
        </p:txBody>
      </p:sp>
    </p:spTree>
    <p:extLst>
      <p:ext uri="{BB962C8B-B14F-4D97-AF65-F5344CB8AC3E}">
        <p14:creationId xmlns:p14="http://schemas.microsoft.com/office/powerpoint/2010/main" val="4270195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435CA-C6CD-47D5-8439-1F8F7A8A3CCC}"/>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5E6BCE-5D14-4A36-9830-5AFD036E12A2}"/>
              </a:ext>
            </a:extLst>
          </p:cNvPr>
          <p:cNvSpPr>
            <a:spLocks noGrp="1"/>
          </p:cNvSpPr>
          <p:nvPr>
            <p:ph type="title"/>
          </p:nvPr>
        </p:nvSpPr>
        <p:spPr/>
        <p:txBody>
          <a:bodyPr/>
          <a:lstStyle/>
          <a:p>
            <a:r>
              <a:rPr lang="en-US" dirty="0">
                <a:solidFill>
                  <a:srgbClr val="CDCDCD"/>
                </a:solidFill>
              </a:rPr>
              <a:t>Design Notes</a:t>
            </a:r>
          </a:p>
        </p:txBody>
      </p:sp>
      <p:sp>
        <p:nvSpPr>
          <p:cNvPr id="3" name="Content Placeholder 2">
            <a:extLst>
              <a:ext uri="{FF2B5EF4-FFF2-40B4-BE49-F238E27FC236}">
                <a16:creationId xmlns:a16="http://schemas.microsoft.com/office/drawing/2014/main" id="{9D719F27-FB7A-443E-92BD-87B1A3801D98}"/>
              </a:ext>
            </a:extLst>
          </p:cNvPr>
          <p:cNvSpPr>
            <a:spLocks noGrp="1"/>
          </p:cNvSpPr>
          <p:nvPr>
            <p:ph idx="1"/>
          </p:nvPr>
        </p:nvSpPr>
        <p:spPr>
          <a:xfrm>
            <a:off x="838200" y="1825625"/>
            <a:ext cx="10515600" cy="4667250"/>
          </a:xfrm>
        </p:spPr>
        <p:txBody>
          <a:bodyPr>
            <a:normAutofit lnSpcReduction="10000"/>
          </a:bodyPr>
          <a:lstStyle/>
          <a:p>
            <a:r>
              <a:rPr lang="en-US" b="1" dirty="0">
                <a:solidFill>
                  <a:srgbClr val="CDCDCD"/>
                </a:solidFill>
              </a:rPr>
              <a:t>Start from first principles</a:t>
            </a:r>
            <a:r>
              <a:rPr lang="en-US" dirty="0">
                <a:solidFill>
                  <a:srgbClr val="CDCDCD"/>
                </a:solidFill>
              </a:rPr>
              <a:t> – e.g. we prefer to unpack .</a:t>
            </a:r>
            <a:r>
              <a:rPr lang="en-US" dirty="0" err="1">
                <a:solidFill>
                  <a:srgbClr val="CDCDCD"/>
                </a:solidFill>
              </a:rPr>
              <a:t>osm.pbf</a:t>
            </a:r>
            <a:r>
              <a:rPr lang="en-US" dirty="0">
                <a:solidFill>
                  <a:srgbClr val="CDCDCD"/>
                </a:solidFill>
              </a:rPr>
              <a:t> than to import a graph with OSMNX</a:t>
            </a:r>
          </a:p>
          <a:p>
            <a:r>
              <a:rPr lang="en-US" b="1" dirty="0">
                <a:solidFill>
                  <a:srgbClr val="CDCDCD"/>
                </a:solidFill>
              </a:rPr>
              <a:t>Explicit is better than Implicit</a:t>
            </a:r>
            <a:r>
              <a:rPr lang="en-US" dirty="0">
                <a:solidFill>
                  <a:srgbClr val="CDCDCD"/>
                </a:solidFill>
              </a:rPr>
              <a:t> – a lot of functions include print statements to explain what’s going on; function names are as descriptive as possible</a:t>
            </a:r>
          </a:p>
          <a:p>
            <a:r>
              <a:rPr lang="en-US" b="1" dirty="0">
                <a:solidFill>
                  <a:srgbClr val="CDCDCD"/>
                </a:solidFill>
              </a:rPr>
              <a:t>Step by Step is best – </a:t>
            </a:r>
            <a:r>
              <a:rPr lang="en-US" dirty="0">
                <a:solidFill>
                  <a:srgbClr val="CDCDCD"/>
                </a:solidFill>
              </a:rPr>
              <a:t>this is a Library of helpful functions, that often need to be run one after another. There should be no ‘mystery factor’:</a:t>
            </a:r>
          </a:p>
          <a:p>
            <a:pPr lvl="1"/>
            <a:r>
              <a:rPr lang="en-US" dirty="0">
                <a:solidFill>
                  <a:srgbClr val="CDCDCD"/>
                </a:solidFill>
              </a:rPr>
              <a:t>Step 1: imagine a graph</a:t>
            </a:r>
          </a:p>
          <a:p>
            <a:pPr lvl="1"/>
            <a:r>
              <a:rPr lang="en-US" dirty="0">
                <a:solidFill>
                  <a:srgbClr val="CDCDCD"/>
                </a:solidFill>
              </a:rPr>
              <a:t>Step 2: launch anaconda</a:t>
            </a:r>
          </a:p>
          <a:p>
            <a:pPr lvl="1"/>
            <a:r>
              <a:rPr lang="en-US" dirty="0">
                <a:solidFill>
                  <a:srgbClr val="CDCDCD"/>
                </a:solidFill>
              </a:rPr>
              <a:t>Step 3: ????</a:t>
            </a:r>
          </a:p>
          <a:p>
            <a:pPr lvl="1"/>
            <a:r>
              <a:rPr lang="en-US" dirty="0">
                <a:solidFill>
                  <a:srgbClr val="CDCDCD"/>
                </a:solidFill>
              </a:rPr>
              <a:t>Step 4: profit </a:t>
            </a:r>
          </a:p>
          <a:p>
            <a:r>
              <a:rPr lang="en-US" dirty="0">
                <a:solidFill>
                  <a:srgbClr val="CDCDCD"/>
                </a:solidFill>
              </a:rPr>
              <a:t>Built on </a:t>
            </a:r>
            <a:r>
              <a:rPr lang="en-US" dirty="0" err="1">
                <a:solidFill>
                  <a:srgbClr val="CDCDCD"/>
                </a:solidFill>
              </a:rPr>
              <a:t>Networkx’s</a:t>
            </a:r>
            <a:r>
              <a:rPr lang="en-US" dirty="0">
                <a:solidFill>
                  <a:srgbClr val="CDCDCD"/>
                </a:solidFill>
              </a:rPr>
              <a:t> graph architecture along with </a:t>
            </a:r>
            <a:r>
              <a:rPr lang="en-US" dirty="0" err="1">
                <a:solidFill>
                  <a:srgbClr val="CDCDCD"/>
                </a:solidFill>
              </a:rPr>
              <a:t>Geopandas</a:t>
            </a:r>
            <a:r>
              <a:rPr lang="en-US" dirty="0">
                <a:solidFill>
                  <a:srgbClr val="CDCDCD"/>
                </a:solidFill>
              </a:rPr>
              <a:t> </a:t>
            </a:r>
          </a:p>
          <a:p>
            <a:endParaRPr lang="en-US" dirty="0">
              <a:solidFill>
                <a:srgbClr val="CDCDCD"/>
              </a:solidFill>
            </a:endParaRPr>
          </a:p>
        </p:txBody>
      </p:sp>
    </p:spTree>
    <p:extLst>
      <p:ext uri="{BB962C8B-B14F-4D97-AF65-F5344CB8AC3E}">
        <p14:creationId xmlns:p14="http://schemas.microsoft.com/office/powerpoint/2010/main" val="411678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F3A0D9-A249-4269-86F1-8B4E1B143E5F}"/>
              </a:ext>
            </a:extLst>
          </p:cNvPr>
          <p:cNvSpPr>
            <a:spLocks noGrp="1"/>
          </p:cNvSpPr>
          <p:nvPr>
            <p:ph idx="1"/>
          </p:nvPr>
        </p:nvSpPr>
        <p:spPr/>
        <p:txBody>
          <a:bodyPr/>
          <a:lstStyle/>
          <a:p>
            <a:pPr marL="0" indent="0">
              <a:buNone/>
            </a:pPr>
            <a:r>
              <a:rPr lang="en-US" dirty="0"/>
              <a:t> </a:t>
            </a:r>
          </a:p>
        </p:txBody>
      </p:sp>
      <p:pic>
        <p:nvPicPr>
          <p:cNvPr id="1026" name="Picture 2" descr="Image result for whoa back up">
            <a:extLst>
              <a:ext uri="{FF2B5EF4-FFF2-40B4-BE49-F238E27FC236}">
                <a16:creationId xmlns:a16="http://schemas.microsoft.com/office/drawing/2014/main" id="{76925C09-D458-4A24-8B29-5E7D7D496B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666"/>
          <a:stretch/>
        </p:blipFill>
        <p:spPr bwMode="auto">
          <a:xfrm>
            <a:off x="2736850" y="681037"/>
            <a:ext cx="6718300" cy="546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76683"/>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C000"/>
      </a:hlink>
      <a:folHlink>
        <a:srgbClr val="BF9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1379</Words>
  <Application>Microsoft Office PowerPoint</Application>
  <PresentationFormat>Widescreen</PresentationFormat>
  <Paragraphs>156</Paragraphs>
  <Slides>20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Course outline</vt:lpstr>
      <vt:lpstr>Intro to GOSTnets</vt:lpstr>
      <vt:lpstr>PowerPoint Presentation</vt:lpstr>
      <vt:lpstr>PowerPoint Presentation</vt:lpstr>
      <vt:lpstr>PowerPoint Presentation</vt:lpstr>
      <vt:lpstr>PowerPoint Presentation</vt:lpstr>
      <vt:lpstr>Design Notes</vt:lpstr>
      <vt:lpstr>PowerPoint Presentation</vt:lpstr>
      <vt:lpstr>But what is a graph?!?!?!!?</vt:lpstr>
      <vt:lpstr>PowerPoint Presentation</vt:lpstr>
      <vt:lpstr>Simple Network Analysis with GOSTnets and OSM</vt:lpstr>
      <vt:lpstr>Now I have my OSM as a graph…can I please get on with it?</vt:lpstr>
      <vt:lpstr>Example 2: Topologically simplifying a network</vt:lpstr>
      <vt:lpstr>PowerPoint Presentation</vt:lpstr>
      <vt:lpstr>PowerPoint Presentation</vt:lpstr>
      <vt:lpstr>Multimodal networks</vt:lpstr>
      <vt:lpstr>PowerPoint Presentation</vt:lpstr>
      <vt:lpstr>Disruption / Flood / Criticality analysis</vt:lpstr>
      <vt:lpstr>Graphtool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P. Stewart</dc:creator>
  <cp:lastModifiedBy>Benjamin P. Stewart</cp:lastModifiedBy>
  <cp:revision>3</cp:revision>
  <dcterms:created xsi:type="dcterms:W3CDTF">2020-02-25T13:47:05Z</dcterms:created>
  <dcterms:modified xsi:type="dcterms:W3CDTF">2020-03-02T17:21:59Z</dcterms:modified>
</cp:coreProperties>
</file>